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8999538" cy="51847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4FA"/>
    <a:srgbClr val="C5D4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698B0F-1B02-4028-A394-F781728E7E5D}" v="1" dt="2024-07-31T16:44:30.9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4942" y="848527"/>
            <a:ext cx="6749654" cy="1805070"/>
          </a:xfrm>
        </p:spPr>
        <p:txBody>
          <a:bodyPr anchor="b"/>
          <a:lstStyle>
            <a:lvl1pPr algn="ctr">
              <a:defRPr sz="44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4942" y="2723207"/>
            <a:ext cx="6749654" cy="1251787"/>
          </a:xfrm>
        </p:spPr>
        <p:txBody>
          <a:bodyPr/>
          <a:lstStyle>
            <a:lvl1pPr marL="0" indent="0" algn="ctr">
              <a:buNone/>
              <a:defRPr sz="1772"/>
            </a:lvl1pPr>
            <a:lvl2pPr marL="337505" indent="0" algn="ctr">
              <a:buNone/>
              <a:defRPr sz="1476"/>
            </a:lvl2pPr>
            <a:lvl3pPr marL="675010" indent="0" algn="ctr">
              <a:buNone/>
              <a:defRPr sz="1329"/>
            </a:lvl3pPr>
            <a:lvl4pPr marL="1012515" indent="0" algn="ctr">
              <a:buNone/>
              <a:defRPr sz="1181"/>
            </a:lvl4pPr>
            <a:lvl5pPr marL="1350020" indent="0" algn="ctr">
              <a:buNone/>
              <a:defRPr sz="1181"/>
            </a:lvl5pPr>
            <a:lvl6pPr marL="1687525" indent="0" algn="ctr">
              <a:buNone/>
              <a:defRPr sz="1181"/>
            </a:lvl6pPr>
            <a:lvl7pPr marL="2025030" indent="0" algn="ctr">
              <a:buNone/>
              <a:defRPr sz="1181"/>
            </a:lvl7pPr>
            <a:lvl8pPr marL="2362535" indent="0" algn="ctr">
              <a:buNone/>
              <a:defRPr sz="1181"/>
            </a:lvl8pPr>
            <a:lvl9pPr marL="2700040" indent="0" algn="ctr">
              <a:buNone/>
              <a:defRPr sz="118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33137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32732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295" y="276041"/>
            <a:ext cx="1940525" cy="43938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8718" y="276041"/>
            <a:ext cx="5709082" cy="43938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26017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7843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31" y="1292594"/>
            <a:ext cx="7762102" cy="2156722"/>
          </a:xfrm>
        </p:spPr>
        <p:txBody>
          <a:bodyPr anchor="b"/>
          <a:lstStyle>
            <a:lvl1pPr>
              <a:defRPr sz="44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31" y="3469719"/>
            <a:ext cx="7762102" cy="1134169"/>
          </a:xfrm>
        </p:spPr>
        <p:txBody>
          <a:bodyPr/>
          <a:lstStyle>
            <a:lvl1pPr marL="0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1pPr>
            <a:lvl2pPr marL="337505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2pPr>
            <a:lvl3pPr marL="675010" indent="0">
              <a:buNone/>
              <a:defRPr sz="1329">
                <a:solidFill>
                  <a:schemeClr val="tx1">
                    <a:tint val="75000"/>
                  </a:schemeClr>
                </a:solidFill>
              </a:defRPr>
            </a:lvl3pPr>
            <a:lvl4pPr marL="101251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4pPr>
            <a:lvl5pPr marL="1350020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5pPr>
            <a:lvl6pPr marL="168752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6pPr>
            <a:lvl7pPr marL="2025030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7pPr>
            <a:lvl8pPr marL="236253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8pPr>
            <a:lvl9pPr marL="2700040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7365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718" y="1380206"/>
            <a:ext cx="3824804" cy="32896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016" y="1380206"/>
            <a:ext cx="3824804" cy="32896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6396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0" y="276042"/>
            <a:ext cx="7762102" cy="10021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891" y="1270990"/>
            <a:ext cx="3807226" cy="622893"/>
          </a:xfrm>
        </p:spPr>
        <p:txBody>
          <a:bodyPr anchor="b"/>
          <a:lstStyle>
            <a:lvl1pPr marL="0" indent="0">
              <a:buNone/>
              <a:defRPr sz="1772" b="1"/>
            </a:lvl1pPr>
            <a:lvl2pPr marL="337505" indent="0">
              <a:buNone/>
              <a:defRPr sz="1476" b="1"/>
            </a:lvl2pPr>
            <a:lvl3pPr marL="675010" indent="0">
              <a:buNone/>
              <a:defRPr sz="1329" b="1"/>
            </a:lvl3pPr>
            <a:lvl4pPr marL="1012515" indent="0">
              <a:buNone/>
              <a:defRPr sz="1181" b="1"/>
            </a:lvl4pPr>
            <a:lvl5pPr marL="1350020" indent="0">
              <a:buNone/>
              <a:defRPr sz="1181" b="1"/>
            </a:lvl5pPr>
            <a:lvl6pPr marL="1687525" indent="0">
              <a:buNone/>
              <a:defRPr sz="1181" b="1"/>
            </a:lvl6pPr>
            <a:lvl7pPr marL="2025030" indent="0">
              <a:buNone/>
              <a:defRPr sz="1181" b="1"/>
            </a:lvl7pPr>
            <a:lvl8pPr marL="2362535" indent="0">
              <a:buNone/>
              <a:defRPr sz="1181" b="1"/>
            </a:lvl8pPr>
            <a:lvl9pPr marL="2700040" indent="0">
              <a:buNone/>
              <a:defRPr sz="11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91" y="1893883"/>
            <a:ext cx="3807226" cy="27856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016" y="1270990"/>
            <a:ext cx="3825976" cy="622893"/>
          </a:xfrm>
        </p:spPr>
        <p:txBody>
          <a:bodyPr anchor="b"/>
          <a:lstStyle>
            <a:lvl1pPr marL="0" indent="0">
              <a:buNone/>
              <a:defRPr sz="1772" b="1"/>
            </a:lvl1pPr>
            <a:lvl2pPr marL="337505" indent="0">
              <a:buNone/>
              <a:defRPr sz="1476" b="1"/>
            </a:lvl2pPr>
            <a:lvl3pPr marL="675010" indent="0">
              <a:buNone/>
              <a:defRPr sz="1329" b="1"/>
            </a:lvl3pPr>
            <a:lvl4pPr marL="1012515" indent="0">
              <a:buNone/>
              <a:defRPr sz="1181" b="1"/>
            </a:lvl4pPr>
            <a:lvl5pPr marL="1350020" indent="0">
              <a:buNone/>
              <a:defRPr sz="1181" b="1"/>
            </a:lvl5pPr>
            <a:lvl6pPr marL="1687525" indent="0">
              <a:buNone/>
              <a:defRPr sz="1181" b="1"/>
            </a:lvl6pPr>
            <a:lvl7pPr marL="2025030" indent="0">
              <a:buNone/>
              <a:defRPr sz="1181" b="1"/>
            </a:lvl7pPr>
            <a:lvl8pPr marL="2362535" indent="0">
              <a:buNone/>
              <a:defRPr sz="1181" b="1"/>
            </a:lvl8pPr>
            <a:lvl9pPr marL="2700040" indent="0">
              <a:buNone/>
              <a:defRPr sz="11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6016" y="1893883"/>
            <a:ext cx="3825976" cy="27856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4035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1158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7993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345652"/>
            <a:ext cx="2902585" cy="1209781"/>
          </a:xfrm>
        </p:spPr>
        <p:txBody>
          <a:bodyPr anchor="b"/>
          <a:lstStyle>
            <a:lvl1pPr>
              <a:defRPr sz="236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746512"/>
            <a:ext cx="4556016" cy="3684551"/>
          </a:xfrm>
        </p:spPr>
        <p:txBody>
          <a:bodyPr/>
          <a:lstStyle>
            <a:lvl1pPr>
              <a:defRPr sz="2362"/>
            </a:lvl1pPr>
            <a:lvl2pPr>
              <a:defRPr sz="2067"/>
            </a:lvl2pPr>
            <a:lvl3pPr>
              <a:defRPr sz="1772"/>
            </a:lvl3pPr>
            <a:lvl4pPr>
              <a:defRPr sz="1476"/>
            </a:lvl4pPr>
            <a:lvl5pPr>
              <a:defRPr sz="1476"/>
            </a:lvl5pPr>
            <a:lvl6pPr>
              <a:defRPr sz="1476"/>
            </a:lvl6pPr>
            <a:lvl7pPr>
              <a:defRPr sz="1476"/>
            </a:lvl7pPr>
            <a:lvl8pPr>
              <a:defRPr sz="1476"/>
            </a:lvl8pPr>
            <a:lvl9pPr>
              <a:defRPr sz="14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1555433"/>
            <a:ext cx="2902585" cy="2881631"/>
          </a:xfrm>
        </p:spPr>
        <p:txBody>
          <a:bodyPr/>
          <a:lstStyle>
            <a:lvl1pPr marL="0" indent="0">
              <a:buNone/>
              <a:defRPr sz="1181"/>
            </a:lvl1pPr>
            <a:lvl2pPr marL="337505" indent="0">
              <a:buNone/>
              <a:defRPr sz="1033"/>
            </a:lvl2pPr>
            <a:lvl3pPr marL="675010" indent="0">
              <a:buNone/>
              <a:defRPr sz="886"/>
            </a:lvl3pPr>
            <a:lvl4pPr marL="1012515" indent="0">
              <a:buNone/>
              <a:defRPr sz="738"/>
            </a:lvl4pPr>
            <a:lvl5pPr marL="1350020" indent="0">
              <a:buNone/>
              <a:defRPr sz="738"/>
            </a:lvl5pPr>
            <a:lvl6pPr marL="1687525" indent="0">
              <a:buNone/>
              <a:defRPr sz="738"/>
            </a:lvl6pPr>
            <a:lvl7pPr marL="2025030" indent="0">
              <a:buNone/>
              <a:defRPr sz="738"/>
            </a:lvl7pPr>
            <a:lvl8pPr marL="2362535" indent="0">
              <a:buNone/>
              <a:defRPr sz="738"/>
            </a:lvl8pPr>
            <a:lvl9pPr marL="2700040" indent="0">
              <a:buNone/>
              <a:defRPr sz="7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75158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345652"/>
            <a:ext cx="2902585" cy="1209781"/>
          </a:xfrm>
        </p:spPr>
        <p:txBody>
          <a:bodyPr anchor="b"/>
          <a:lstStyle>
            <a:lvl1pPr>
              <a:defRPr sz="236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25976" y="746512"/>
            <a:ext cx="4556016" cy="3684551"/>
          </a:xfrm>
        </p:spPr>
        <p:txBody>
          <a:bodyPr anchor="t"/>
          <a:lstStyle>
            <a:lvl1pPr marL="0" indent="0">
              <a:buNone/>
              <a:defRPr sz="2362"/>
            </a:lvl1pPr>
            <a:lvl2pPr marL="337505" indent="0">
              <a:buNone/>
              <a:defRPr sz="2067"/>
            </a:lvl2pPr>
            <a:lvl3pPr marL="675010" indent="0">
              <a:buNone/>
              <a:defRPr sz="1772"/>
            </a:lvl3pPr>
            <a:lvl4pPr marL="1012515" indent="0">
              <a:buNone/>
              <a:defRPr sz="1476"/>
            </a:lvl4pPr>
            <a:lvl5pPr marL="1350020" indent="0">
              <a:buNone/>
              <a:defRPr sz="1476"/>
            </a:lvl5pPr>
            <a:lvl6pPr marL="1687525" indent="0">
              <a:buNone/>
              <a:defRPr sz="1476"/>
            </a:lvl6pPr>
            <a:lvl7pPr marL="2025030" indent="0">
              <a:buNone/>
              <a:defRPr sz="1476"/>
            </a:lvl7pPr>
            <a:lvl8pPr marL="2362535" indent="0">
              <a:buNone/>
              <a:defRPr sz="1476"/>
            </a:lvl8pPr>
            <a:lvl9pPr marL="2700040" indent="0">
              <a:buNone/>
              <a:defRPr sz="14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1555433"/>
            <a:ext cx="2902585" cy="2881631"/>
          </a:xfrm>
        </p:spPr>
        <p:txBody>
          <a:bodyPr/>
          <a:lstStyle>
            <a:lvl1pPr marL="0" indent="0">
              <a:buNone/>
              <a:defRPr sz="1181"/>
            </a:lvl1pPr>
            <a:lvl2pPr marL="337505" indent="0">
              <a:buNone/>
              <a:defRPr sz="1033"/>
            </a:lvl2pPr>
            <a:lvl3pPr marL="675010" indent="0">
              <a:buNone/>
              <a:defRPr sz="886"/>
            </a:lvl3pPr>
            <a:lvl4pPr marL="1012515" indent="0">
              <a:buNone/>
              <a:defRPr sz="738"/>
            </a:lvl4pPr>
            <a:lvl5pPr marL="1350020" indent="0">
              <a:buNone/>
              <a:defRPr sz="738"/>
            </a:lvl5pPr>
            <a:lvl6pPr marL="1687525" indent="0">
              <a:buNone/>
              <a:defRPr sz="738"/>
            </a:lvl6pPr>
            <a:lvl7pPr marL="2025030" indent="0">
              <a:buNone/>
              <a:defRPr sz="738"/>
            </a:lvl7pPr>
            <a:lvl8pPr marL="2362535" indent="0">
              <a:buNone/>
              <a:defRPr sz="738"/>
            </a:lvl8pPr>
            <a:lvl9pPr marL="2700040" indent="0">
              <a:buNone/>
              <a:defRPr sz="7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9837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718" y="276042"/>
            <a:ext cx="7762102" cy="100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718" y="1380206"/>
            <a:ext cx="7762102" cy="3289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718" y="4805519"/>
            <a:ext cx="2024896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1097" y="4805519"/>
            <a:ext cx="3037344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5924" y="4805519"/>
            <a:ext cx="2024896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35895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675010" rtl="0" eaLnBrk="1" latinLnBrk="0" hangingPunct="1">
        <a:lnSpc>
          <a:spcPct val="90000"/>
        </a:lnSpc>
        <a:spcBef>
          <a:spcPct val="0"/>
        </a:spcBef>
        <a:buNone/>
        <a:defRPr sz="32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753" indent="-168753" algn="l" defTabSz="67501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067" kern="1200">
          <a:solidFill>
            <a:schemeClr val="tx1"/>
          </a:solidFill>
          <a:latin typeface="+mn-lt"/>
          <a:ea typeface="+mn-ea"/>
          <a:cs typeface="+mn-cs"/>
        </a:defRPr>
      </a:lvl1pPr>
      <a:lvl2pPr marL="506258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43763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476" kern="1200">
          <a:solidFill>
            <a:schemeClr val="tx1"/>
          </a:solidFill>
          <a:latin typeface="+mn-lt"/>
          <a:ea typeface="+mn-ea"/>
          <a:cs typeface="+mn-cs"/>
        </a:defRPr>
      </a:lvl3pPr>
      <a:lvl4pPr marL="1181268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4pPr>
      <a:lvl5pPr marL="1518773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5pPr>
      <a:lvl6pPr marL="1856278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6pPr>
      <a:lvl7pPr marL="2193783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7pPr>
      <a:lvl8pPr marL="2531288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8pPr>
      <a:lvl9pPr marL="2868793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1pPr>
      <a:lvl2pPr marL="33750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2pPr>
      <a:lvl3pPr marL="67501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3pPr>
      <a:lvl4pPr marL="101251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4pPr>
      <a:lvl5pPr marL="135002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5pPr>
      <a:lvl6pPr marL="168752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6pPr>
      <a:lvl7pPr marL="202503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7pPr>
      <a:lvl8pPr marL="236253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8pPr>
      <a:lvl9pPr marL="270004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6014D7F-DCF5-4C00-C9EE-C6659527F354}"/>
              </a:ext>
            </a:extLst>
          </p:cNvPr>
          <p:cNvGrpSpPr/>
          <p:nvPr/>
        </p:nvGrpSpPr>
        <p:grpSpPr>
          <a:xfrm>
            <a:off x="55000" y="57299"/>
            <a:ext cx="8849032" cy="5060223"/>
            <a:chOff x="55000" y="-41933"/>
            <a:chExt cx="8849032" cy="5060223"/>
          </a:xfrm>
        </p:grpSpPr>
        <p:sp>
          <p:nvSpPr>
            <p:cNvPr id="5" name="Partial Circle 4">
              <a:extLst>
                <a:ext uri="{FF2B5EF4-FFF2-40B4-BE49-F238E27FC236}">
                  <a16:creationId xmlns:a16="http://schemas.microsoft.com/office/drawing/2014/main" id="{132E2F0E-4252-BB86-1846-962C34C8ACA4}"/>
                </a:ext>
              </a:extLst>
            </p:cNvPr>
            <p:cNvSpPr/>
            <p:nvPr/>
          </p:nvSpPr>
          <p:spPr bwMode="auto">
            <a:xfrm flipH="1">
              <a:off x="55000" y="-32765"/>
              <a:ext cx="8849032" cy="5040412"/>
            </a:xfrm>
            <a:prstGeom prst="pie">
              <a:avLst>
                <a:gd name="adj1" fmla="val 13624734"/>
                <a:gd name="adj2" fmla="val 18756018"/>
              </a:avLst>
            </a:prstGeom>
            <a:solidFill>
              <a:srgbClr val="C5D4ED"/>
            </a:solidFill>
            <a:ln w="28575" cap="flat" cmpd="sng" algn="ctr">
              <a:solidFill>
                <a:srgbClr val="00257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12C4D7F-CE05-729D-0BDB-8C3D2FED7F09}"/>
                </a:ext>
              </a:extLst>
            </p:cNvPr>
            <p:cNvSpPr txBox="1"/>
            <p:nvPr/>
          </p:nvSpPr>
          <p:spPr>
            <a:xfrm>
              <a:off x="3902490" y="37642"/>
              <a:ext cx="11945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</a:rPr>
                <a:t>Supplemental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</a:rPr>
                <a:t>Services</a:t>
              </a:r>
              <a:endParaRPr kumimoji="0" lang="en-NL" sz="1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7" name="Partial Circle 6">
              <a:extLst>
                <a:ext uri="{FF2B5EF4-FFF2-40B4-BE49-F238E27FC236}">
                  <a16:creationId xmlns:a16="http://schemas.microsoft.com/office/drawing/2014/main" id="{CDB7507D-5579-36C9-C960-ECA0745043D4}"/>
                </a:ext>
              </a:extLst>
            </p:cNvPr>
            <p:cNvSpPr/>
            <p:nvPr/>
          </p:nvSpPr>
          <p:spPr bwMode="auto">
            <a:xfrm flipH="1">
              <a:off x="55000" y="-41933"/>
              <a:ext cx="8849032" cy="5040412"/>
            </a:xfrm>
            <a:prstGeom prst="pie">
              <a:avLst>
                <a:gd name="adj1" fmla="val 18762134"/>
                <a:gd name="adj2" fmla="val 20899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solidFill>
                <a:srgbClr val="00257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7DAB614-186F-27E7-8FD3-1A147D1414EF}"/>
                </a:ext>
              </a:extLst>
            </p:cNvPr>
            <p:cNvSpPr txBox="1"/>
            <p:nvPr/>
          </p:nvSpPr>
          <p:spPr>
            <a:xfrm>
              <a:off x="1597724" y="597168"/>
              <a:ext cx="11945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</a:rPr>
                <a:t>Supplemental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</a:rPr>
                <a:t>Products</a:t>
              </a:r>
              <a:endParaRPr kumimoji="0" lang="en-NL" sz="1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9" name="Partial Circle 8">
              <a:extLst>
                <a:ext uri="{FF2B5EF4-FFF2-40B4-BE49-F238E27FC236}">
                  <a16:creationId xmlns:a16="http://schemas.microsoft.com/office/drawing/2014/main" id="{D8A4D658-8E00-DA91-2F5F-8EB7B9D94AEC}"/>
                </a:ext>
              </a:extLst>
            </p:cNvPr>
            <p:cNvSpPr/>
            <p:nvPr/>
          </p:nvSpPr>
          <p:spPr bwMode="auto">
            <a:xfrm>
              <a:off x="55000" y="-37741"/>
              <a:ext cx="8849032" cy="5040412"/>
            </a:xfrm>
            <a:prstGeom prst="pie">
              <a:avLst>
                <a:gd name="adj1" fmla="val 18774923"/>
                <a:gd name="adj2" fmla="val 21580093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28575" cap="flat" cmpd="sng" algn="ctr">
              <a:solidFill>
                <a:srgbClr val="00257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00BC3F6-55B9-AAB0-5377-D8F82BCA8BF3}"/>
                </a:ext>
              </a:extLst>
            </p:cNvPr>
            <p:cNvSpPr txBox="1"/>
            <p:nvPr/>
          </p:nvSpPr>
          <p:spPr>
            <a:xfrm>
              <a:off x="6328857" y="597168"/>
              <a:ext cx="1050288" cy="461665"/>
            </a:xfrm>
            <a:prstGeom prst="rect">
              <a:avLst/>
            </a:prstGeom>
            <a:noFill/>
            <a:effectLst>
              <a:glow rad="127000">
                <a:srgbClr val="001E5F">
                  <a:lumMod val="25000"/>
                  <a:lumOff val="75000"/>
                  <a:alpha val="60000"/>
                </a:srgbClr>
              </a:glow>
            </a:effectLst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</a:rPr>
                <a:t>Distribution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</a:rPr>
                <a:t>Attributes</a:t>
              </a:r>
              <a:endParaRPr kumimoji="0" lang="en-NL" sz="1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1" name="Partial Circle 10">
              <a:extLst>
                <a:ext uri="{FF2B5EF4-FFF2-40B4-BE49-F238E27FC236}">
                  <a16:creationId xmlns:a16="http://schemas.microsoft.com/office/drawing/2014/main" id="{F874BBFF-A8A8-9461-9CCE-1AA3A17CD560}"/>
                </a:ext>
              </a:extLst>
            </p:cNvPr>
            <p:cNvSpPr/>
            <p:nvPr/>
          </p:nvSpPr>
          <p:spPr bwMode="auto">
            <a:xfrm>
              <a:off x="55000" y="-22122"/>
              <a:ext cx="8849032" cy="5040412"/>
            </a:xfrm>
            <a:prstGeom prst="pie">
              <a:avLst>
                <a:gd name="adj1" fmla="val 21555473"/>
                <a:gd name="adj2" fmla="val 2710126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solidFill>
                <a:srgbClr val="00257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6756766-D428-3324-24C0-826C222BFCC5}"/>
                </a:ext>
              </a:extLst>
            </p:cNvPr>
            <p:cNvSpPr txBox="1"/>
            <p:nvPr/>
          </p:nvSpPr>
          <p:spPr>
            <a:xfrm>
              <a:off x="6328857" y="3937760"/>
              <a:ext cx="11608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</a:rPr>
                <a:t>Informational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</a:rPr>
                <a:t>Attributes</a:t>
              </a:r>
              <a:endParaRPr kumimoji="0" lang="en-NL" sz="1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3" name="Partial Circle 12">
              <a:extLst>
                <a:ext uri="{FF2B5EF4-FFF2-40B4-BE49-F238E27FC236}">
                  <a16:creationId xmlns:a16="http://schemas.microsoft.com/office/drawing/2014/main" id="{612A67B8-96B8-E33E-BEDE-DFE645F5DC0E}"/>
                </a:ext>
              </a:extLst>
            </p:cNvPr>
            <p:cNvSpPr/>
            <p:nvPr/>
          </p:nvSpPr>
          <p:spPr bwMode="auto">
            <a:xfrm flipH="1">
              <a:off x="55000" y="-22122"/>
              <a:ext cx="8849032" cy="5040412"/>
            </a:xfrm>
            <a:prstGeom prst="pie">
              <a:avLst>
                <a:gd name="adj1" fmla="val 21585544"/>
                <a:gd name="adj2" fmla="val 281008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28575" cap="flat" cmpd="sng" algn="ctr">
              <a:solidFill>
                <a:srgbClr val="00257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48D0AB2-EF0C-A496-9068-B5B3E2F830E3}"/>
                </a:ext>
              </a:extLst>
            </p:cNvPr>
            <p:cNvSpPr txBox="1"/>
            <p:nvPr/>
          </p:nvSpPr>
          <p:spPr>
            <a:xfrm>
              <a:off x="1739589" y="3937761"/>
              <a:ext cx="9108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</a:rPr>
                <a:t>Payment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</a:rPr>
                <a:t>Attributes</a:t>
              </a:r>
              <a:endParaRPr kumimoji="0" lang="en-NL" sz="1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5" name="Partial Circle 14">
              <a:extLst>
                <a:ext uri="{FF2B5EF4-FFF2-40B4-BE49-F238E27FC236}">
                  <a16:creationId xmlns:a16="http://schemas.microsoft.com/office/drawing/2014/main" id="{AD7B5CE5-2E7D-C825-0C28-1A3D4F1B9C59}"/>
                </a:ext>
              </a:extLst>
            </p:cNvPr>
            <p:cNvSpPr/>
            <p:nvPr/>
          </p:nvSpPr>
          <p:spPr bwMode="auto">
            <a:xfrm>
              <a:off x="55000" y="-30265"/>
              <a:ext cx="8849032" cy="5040412"/>
            </a:xfrm>
            <a:prstGeom prst="pie">
              <a:avLst>
                <a:gd name="adj1" fmla="val 2708571"/>
                <a:gd name="adj2" fmla="val 8026322"/>
              </a:avLst>
            </a:prstGeom>
            <a:solidFill>
              <a:srgbClr val="C5D4ED"/>
            </a:solidFill>
            <a:ln w="28575" cap="flat" cmpd="sng" algn="ctr">
              <a:solidFill>
                <a:srgbClr val="00257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A2C206F-9C1E-91E1-95B6-F01524E9A1DF}"/>
                </a:ext>
              </a:extLst>
            </p:cNvPr>
            <p:cNvSpPr txBox="1"/>
            <p:nvPr/>
          </p:nvSpPr>
          <p:spPr>
            <a:xfrm>
              <a:off x="3940962" y="4502551"/>
              <a:ext cx="1117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</a:rPr>
                <a:t>Reputational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</a:rPr>
                <a:t>Attributes</a:t>
              </a:r>
              <a:endParaRPr kumimoji="0" lang="en-NL" sz="1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758E78E-9CE7-C432-7DD8-EA06D54FF50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32982" y="1186527"/>
              <a:ext cx="5093068" cy="2520000"/>
            </a:xfrm>
            <a:prstGeom prst="ellipse">
              <a:avLst/>
            </a:prstGeom>
            <a:solidFill>
              <a:srgbClr val="F0F4FA"/>
            </a:solidFill>
            <a:ln w="28575" cap="flat" cmpd="sng" algn="ctr">
              <a:solidFill>
                <a:srgbClr val="2B3C5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  <a:scene3d>
                <a:camera prst="orthographicFront">
                  <a:rot lat="1800000" lon="0" rev="0"/>
                </a:camera>
                <a:lightRig rig="threePt" dir="t"/>
              </a:scene3d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Core Product/Service Attributes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1400" b="1" kern="0" dirty="0">
                <a:solidFill>
                  <a:schemeClr val="accent1">
                    <a:lumMod val="50000"/>
                  </a:schemeClr>
                </a:solidFill>
                <a:effectLst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1400" b="1" kern="0" dirty="0">
                <a:solidFill>
                  <a:schemeClr val="accent1">
                    <a:lumMod val="50000"/>
                  </a:schemeClr>
                </a:solidFill>
                <a:effectLst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1400" b="1" kern="0" dirty="0">
                <a:solidFill>
                  <a:schemeClr val="accent1">
                    <a:lumMod val="50000"/>
                  </a:schemeClr>
                </a:solidFill>
                <a:effectLst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1400" b="1" kern="0" dirty="0">
                <a:solidFill>
                  <a:schemeClr val="accent1">
                    <a:lumMod val="50000"/>
                  </a:schemeClr>
                </a:solidFill>
                <a:effectLst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  <p:sp>
        <p:nvSpPr>
          <p:cNvPr id="2" name="TextBox 54">
            <a:extLst>
              <a:ext uri="{FF2B5EF4-FFF2-40B4-BE49-F238E27FC236}">
                <a16:creationId xmlns:a16="http://schemas.microsoft.com/office/drawing/2014/main" id="{05FCAEC5-6FF3-BB2F-B2CB-97CA8B7AA515}"/>
              </a:ext>
            </a:extLst>
          </p:cNvPr>
          <p:cNvSpPr txBox="1"/>
          <p:nvPr/>
        </p:nvSpPr>
        <p:spPr>
          <a:xfrm>
            <a:off x="3977831" y="3574927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i="1" dirty="0">
                <a:solidFill>
                  <a:schemeClr val="accent1">
                    <a:lumMod val="50000"/>
                  </a:schemeClr>
                </a:solidFill>
              </a:rPr>
              <a:t>©Ron Meyer 2022</a:t>
            </a:r>
            <a:endParaRPr lang="en-US" sz="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403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E8F2796-479A-48DE-88AE-E68771E8A75C}"/>
</file>

<file path=customXml/itemProps2.xml><?xml version="1.0" encoding="utf-8"?>
<ds:datastoreItem xmlns:ds="http://schemas.openxmlformats.org/officeDocument/2006/customXml" ds:itemID="{8CC8F5B5-C587-40C8-8B6B-1B796657793B}"/>
</file>

<file path=customXml/itemProps3.xml><?xml version="1.0" encoding="utf-8"?>
<ds:datastoreItem xmlns:ds="http://schemas.openxmlformats.org/officeDocument/2006/customXml" ds:itemID="{F3FF11C2-27F8-41AB-B696-739D75542C8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21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6</cp:revision>
  <dcterms:created xsi:type="dcterms:W3CDTF">2022-05-31T06:36:37Z</dcterms:created>
  <dcterms:modified xsi:type="dcterms:W3CDTF">2025-04-16T11:10:08Z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