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8778875" cy="5211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A5ADB9-CDF5-4A21-BD0D-2784BC425DFD}" v="16" dt="2019-06-11T13:24:35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360" y="852944"/>
            <a:ext cx="6584156" cy="1814466"/>
          </a:xfrm>
        </p:spPr>
        <p:txBody>
          <a:bodyPr anchor="b"/>
          <a:lstStyle>
            <a:lvl1pPr algn="ctr">
              <a:defRPr sz="43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2737382"/>
            <a:ext cx="6584156" cy="1258303"/>
          </a:xfrm>
        </p:spPr>
        <p:txBody>
          <a:bodyPr/>
          <a:lstStyle>
            <a:lvl1pPr marL="0" indent="0" algn="ctr">
              <a:buNone/>
              <a:defRPr sz="1728"/>
            </a:lvl1pPr>
            <a:lvl2pPr marL="329230" indent="0" algn="ctr">
              <a:buNone/>
              <a:defRPr sz="1440"/>
            </a:lvl2pPr>
            <a:lvl3pPr marL="658459" indent="0" algn="ctr">
              <a:buNone/>
              <a:defRPr sz="1296"/>
            </a:lvl3pPr>
            <a:lvl4pPr marL="987689" indent="0" algn="ctr">
              <a:buNone/>
              <a:defRPr sz="1152"/>
            </a:lvl4pPr>
            <a:lvl5pPr marL="1316919" indent="0" algn="ctr">
              <a:buNone/>
              <a:defRPr sz="1152"/>
            </a:lvl5pPr>
            <a:lvl6pPr marL="1646149" indent="0" algn="ctr">
              <a:buNone/>
              <a:defRPr sz="1152"/>
            </a:lvl6pPr>
            <a:lvl7pPr marL="1975378" indent="0" algn="ctr">
              <a:buNone/>
              <a:defRPr sz="1152"/>
            </a:lvl7pPr>
            <a:lvl8pPr marL="2304608" indent="0" algn="ctr">
              <a:buNone/>
              <a:defRPr sz="1152"/>
            </a:lvl8pPr>
            <a:lvl9pPr marL="2633838" indent="0" algn="ctr">
              <a:buNone/>
              <a:defRPr sz="115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8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4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2" y="277478"/>
            <a:ext cx="1892945" cy="4416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277478"/>
            <a:ext cx="5569099" cy="4416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4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1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5" y="1299322"/>
            <a:ext cx="7571780" cy="2167948"/>
          </a:xfrm>
        </p:spPr>
        <p:txBody>
          <a:bodyPr anchor="b"/>
          <a:lstStyle>
            <a:lvl1pPr>
              <a:defRPr sz="43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5" y="3487780"/>
            <a:ext cx="7571780" cy="1140073"/>
          </a:xfrm>
        </p:spPr>
        <p:txBody>
          <a:bodyPr/>
          <a:lstStyle>
            <a:lvl1pPr marL="0" indent="0">
              <a:buNone/>
              <a:defRPr sz="1728">
                <a:solidFill>
                  <a:schemeClr val="tx1">
                    <a:tint val="75000"/>
                  </a:schemeClr>
                </a:solidFill>
              </a:defRPr>
            </a:lvl1pPr>
            <a:lvl2pPr marL="32923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2pPr>
            <a:lvl3pPr marL="658459" indent="0">
              <a:buNone/>
              <a:defRPr sz="1296">
                <a:solidFill>
                  <a:schemeClr val="tx1">
                    <a:tint val="75000"/>
                  </a:schemeClr>
                </a:solidFill>
              </a:defRPr>
            </a:lvl3pPr>
            <a:lvl4pPr marL="98768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4pPr>
            <a:lvl5pPr marL="131691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5pPr>
            <a:lvl6pPr marL="164614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6pPr>
            <a:lvl7pPr marL="1975378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7pPr>
            <a:lvl8pPr marL="2304608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8pPr>
            <a:lvl9pPr marL="2633838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2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387390"/>
            <a:ext cx="3731022" cy="330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387390"/>
            <a:ext cx="3731022" cy="330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277478"/>
            <a:ext cx="7571780" cy="10073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277606"/>
            <a:ext cx="3713875" cy="626135"/>
          </a:xfrm>
        </p:spPr>
        <p:txBody>
          <a:bodyPr anchor="b"/>
          <a:lstStyle>
            <a:lvl1pPr marL="0" indent="0">
              <a:buNone/>
              <a:defRPr sz="1728" b="1"/>
            </a:lvl1pPr>
            <a:lvl2pPr marL="329230" indent="0">
              <a:buNone/>
              <a:defRPr sz="1440" b="1"/>
            </a:lvl2pPr>
            <a:lvl3pPr marL="658459" indent="0">
              <a:buNone/>
              <a:defRPr sz="1296" b="1"/>
            </a:lvl3pPr>
            <a:lvl4pPr marL="987689" indent="0">
              <a:buNone/>
              <a:defRPr sz="1152" b="1"/>
            </a:lvl4pPr>
            <a:lvl5pPr marL="1316919" indent="0">
              <a:buNone/>
              <a:defRPr sz="1152" b="1"/>
            </a:lvl5pPr>
            <a:lvl6pPr marL="1646149" indent="0">
              <a:buNone/>
              <a:defRPr sz="1152" b="1"/>
            </a:lvl6pPr>
            <a:lvl7pPr marL="1975378" indent="0">
              <a:buNone/>
              <a:defRPr sz="1152" b="1"/>
            </a:lvl7pPr>
            <a:lvl8pPr marL="2304608" indent="0">
              <a:buNone/>
              <a:defRPr sz="1152" b="1"/>
            </a:lvl8pPr>
            <a:lvl9pPr marL="2633838" indent="0">
              <a:buNone/>
              <a:defRPr sz="11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1903741"/>
            <a:ext cx="3713875" cy="2800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277606"/>
            <a:ext cx="3732165" cy="626135"/>
          </a:xfrm>
        </p:spPr>
        <p:txBody>
          <a:bodyPr anchor="b"/>
          <a:lstStyle>
            <a:lvl1pPr marL="0" indent="0">
              <a:buNone/>
              <a:defRPr sz="1728" b="1"/>
            </a:lvl1pPr>
            <a:lvl2pPr marL="329230" indent="0">
              <a:buNone/>
              <a:defRPr sz="1440" b="1"/>
            </a:lvl2pPr>
            <a:lvl3pPr marL="658459" indent="0">
              <a:buNone/>
              <a:defRPr sz="1296" b="1"/>
            </a:lvl3pPr>
            <a:lvl4pPr marL="987689" indent="0">
              <a:buNone/>
              <a:defRPr sz="1152" b="1"/>
            </a:lvl4pPr>
            <a:lvl5pPr marL="1316919" indent="0">
              <a:buNone/>
              <a:defRPr sz="1152" b="1"/>
            </a:lvl5pPr>
            <a:lvl6pPr marL="1646149" indent="0">
              <a:buNone/>
              <a:defRPr sz="1152" b="1"/>
            </a:lvl6pPr>
            <a:lvl7pPr marL="1975378" indent="0">
              <a:buNone/>
              <a:defRPr sz="1152" b="1"/>
            </a:lvl7pPr>
            <a:lvl8pPr marL="2304608" indent="0">
              <a:buNone/>
              <a:defRPr sz="1152" b="1"/>
            </a:lvl8pPr>
            <a:lvl9pPr marL="2633838" indent="0">
              <a:buNone/>
              <a:defRPr sz="11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1903741"/>
            <a:ext cx="3732165" cy="2800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4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3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9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2" y="347451"/>
            <a:ext cx="2831415" cy="1216078"/>
          </a:xfrm>
        </p:spPr>
        <p:txBody>
          <a:bodyPr anchor="b"/>
          <a:lstStyle>
            <a:lvl1pPr>
              <a:defRPr sz="23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750398"/>
            <a:ext cx="4444305" cy="3703730"/>
          </a:xfrm>
        </p:spPr>
        <p:txBody>
          <a:bodyPr/>
          <a:lstStyle>
            <a:lvl1pPr>
              <a:defRPr sz="2304"/>
            </a:lvl1pPr>
            <a:lvl2pPr>
              <a:defRPr sz="2016"/>
            </a:lvl2pPr>
            <a:lvl3pPr>
              <a:defRPr sz="1728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2" y="1563529"/>
            <a:ext cx="2831415" cy="2896631"/>
          </a:xfrm>
        </p:spPr>
        <p:txBody>
          <a:bodyPr/>
          <a:lstStyle>
            <a:lvl1pPr marL="0" indent="0">
              <a:buNone/>
              <a:defRPr sz="1152"/>
            </a:lvl1pPr>
            <a:lvl2pPr marL="329230" indent="0">
              <a:buNone/>
              <a:defRPr sz="1008"/>
            </a:lvl2pPr>
            <a:lvl3pPr marL="658459" indent="0">
              <a:buNone/>
              <a:defRPr sz="864"/>
            </a:lvl3pPr>
            <a:lvl4pPr marL="987689" indent="0">
              <a:buNone/>
              <a:defRPr sz="720"/>
            </a:lvl4pPr>
            <a:lvl5pPr marL="1316919" indent="0">
              <a:buNone/>
              <a:defRPr sz="720"/>
            </a:lvl5pPr>
            <a:lvl6pPr marL="1646149" indent="0">
              <a:buNone/>
              <a:defRPr sz="720"/>
            </a:lvl6pPr>
            <a:lvl7pPr marL="1975378" indent="0">
              <a:buNone/>
              <a:defRPr sz="720"/>
            </a:lvl7pPr>
            <a:lvl8pPr marL="2304608" indent="0">
              <a:buNone/>
              <a:defRPr sz="720"/>
            </a:lvl8pPr>
            <a:lvl9pPr marL="2633838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6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2" y="347451"/>
            <a:ext cx="2831415" cy="1216078"/>
          </a:xfrm>
        </p:spPr>
        <p:txBody>
          <a:bodyPr anchor="b"/>
          <a:lstStyle>
            <a:lvl1pPr>
              <a:defRPr sz="23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750398"/>
            <a:ext cx="4444305" cy="3703730"/>
          </a:xfrm>
        </p:spPr>
        <p:txBody>
          <a:bodyPr anchor="t"/>
          <a:lstStyle>
            <a:lvl1pPr marL="0" indent="0">
              <a:buNone/>
              <a:defRPr sz="2304"/>
            </a:lvl1pPr>
            <a:lvl2pPr marL="329230" indent="0">
              <a:buNone/>
              <a:defRPr sz="2016"/>
            </a:lvl2pPr>
            <a:lvl3pPr marL="658459" indent="0">
              <a:buNone/>
              <a:defRPr sz="1728"/>
            </a:lvl3pPr>
            <a:lvl4pPr marL="987689" indent="0">
              <a:buNone/>
              <a:defRPr sz="1440"/>
            </a:lvl4pPr>
            <a:lvl5pPr marL="1316919" indent="0">
              <a:buNone/>
              <a:defRPr sz="1440"/>
            </a:lvl5pPr>
            <a:lvl6pPr marL="1646149" indent="0">
              <a:buNone/>
              <a:defRPr sz="1440"/>
            </a:lvl6pPr>
            <a:lvl7pPr marL="1975378" indent="0">
              <a:buNone/>
              <a:defRPr sz="1440"/>
            </a:lvl7pPr>
            <a:lvl8pPr marL="2304608" indent="0">
              <a:buNone/>
              <a:defRPr sz="1440"/>
            </a:lvl8pPr>
            <a:lvl9pPr marL="2633838" indent="0">
              <a:buNone/>
              <a:defRPr sz="14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2" y="1563529"/>
            <a:ext cx="2831415" cy="2896631"/>
          </a:xfrm>
        </p:spPr>
        <p:txBody>
          <a:bodyPr/>
          <a:lstStyle>
            <a:lvl1pPr marL="0" indent="0">
              <a:buNone/>
              <a:defRPr sz="1152"/>
            </a:lvl1pPr>
            <a:lvl2pPr marL="329230" indent="0">
              <a:buNone/>
              <a:defRPr sz="1008"/>
            </a:lvl2pPr>
            <a:lvl3pPr marL="658459" indent="0">
              <a:buNone/>
              <a:defRPr sz="864"/>
            </a:lvl3pPr>
            <a:lvl4pPr marL="987689" indent="0">
              <a:buNone/>
              <a:defRPr sz="720"/>
            </a:lvl4pPr>
            <a:lvl5pPr marL="1316919" indent="0">
              <a:buNone/>
              <a:defRPr sz="720"/>
            </a:lvl5pPr>
            <a:lvl6pPr marL="1646149" indent="0">
              <a:buNone/>
              <a:defRPr sz="720"/>
            </a:lvl6pPr>
            <a:lvl7pPr marL="1975378" indent="0">
              <a:buNone/>
              <a:defRPr sz="720"/>
            </a:lvl7pPr>
            <a:lvl8pPr marL="2304608" indent="0">
              <a:buNone/>
              <a:defRPr sz="720"/>
            </a:lvl8pPr>
            <a:lvl9pPr marL="2633838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8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277478"/>
            <a:ext cx="7571780" cy="1007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387390"/>
            <a:ext cx="7571780" cy="3306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4830533"/>
            <a:ext cx="1975247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4830533"/>
            <a:ext cx="2962870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4830533"/>
            <a:ext cx="1975247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3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58459" rtl="0" eaLnBrk="1" latinLnBrk="0" hangingPunct="1">
        <a:lnSpc>
          <a:spcPct val="90000"/>
        </a:lnSpc>
        <a:spcBef>
          <a:spcPct val="0"/>
        </a:spcBef>
        <a:buNone/>
        <a:defRPr sz="31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615" indent="-164615" algn="l" defTabSz="658459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1pPr>
      <a:lvl2pPr marL="493845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2pPr>
      <a:lvl3pPr marL="823074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152304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4pPr>
      <a:lvl5pPr marL="1481534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5pPr>
      <a:lvl6pPr marL="1810763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6pPr>
      <a:lvl7pPr marL="2139993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7pPr>
      <a:lvl8pPr marL="2469223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8pPr>
      <a:lvl9pPr marL="2798453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1pPr>
      <a:lvl2pPr marL="329230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2pPr>
      <a:lvl3pPr marL="658459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3pPr>
      <a:lvl4pPr marL="987689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4pPr>
      <a:lvl5pPr marL="1316919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5pPr>
      <a:lvl6pPr marL="1646149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6pPr>
      <a:lvl7pPr marL="1975378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7pPr>
      <a:lvl8pPr marL="2304608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8pPr>
      <a:lvl9pPr marL="2633838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AE276B2D-F78F-486B-A24F-54623AED34F5}"/>
              </a:ext>
            </a:extLst>
          </p:cNvPr>
          <p:cNvGrpSpPr/>
          <p:nvPr/>
        </p:nvGrpSpPr>
        <p:grpSpPr>
          <a:xfrm>
            <a:off x="0" y="249382"/>
            <a:ext cx="8650287" cy="4962381"/>
            <a:chOff x="68263" y="1540019"/>
            <a:chExt cx="8650287" cy="4962381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CB1C2BB0-B4B9-4F96-8A61-C774D519451B}"/>
                </a:ext>
              </a:extLst>
            </p:cNvPr>
            <p:cNvSpPr/>
            <p:nvPr/>
          </p:nvSpPr>
          <p:spPr bwMode="auto">
            <a:xfrm>
              <a:off x="511867" y="3765755"/>
              <a:ext cx="961333" cy="2385410"/>
            </a:xfrm>
            <a:prstGeom prst="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Current State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3" name="TextBox 105">
              <a:extLst>
                <a:ext uri="{FF2B5EF4-FFF2-40B4-BE49-F238E27FC236}">
                  <a16:creationId xmlns:a16="http://schemas.microsoft.com/office/drawing/2014/main" id="{FE9CA4DC-C58A-4EE0-B7F5-B760C2D81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63" y="1558925"/>
              <a:ext cx="13414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Performance</a:t>
              </a:r>
            </a:p>
          </p:txBody>
        </p:sp>
        <p:cxnSp>
          <p:nvCxnSpPr>
            <p:cNvPr id="74" name="Straight Arrow Connector 112">
              <a:extLst>
                <a:ext uri="{FF2B5EF4-FFF2-40B4-BE49-F238E27FC236}">
                  <a16:creationId xmlns:a16="http://schemas.microsoft.com/office/drawing/2014/main" id="{3940C6DB-3708-423F-BB13-E98BAA3CFC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4500" y="1879600"/>
              <a:ext cx="0" cy="4319588"/>
            </a:xfrm>
            <a:prstGeom prst="straightConnector1">
              <a:avLst/>
            </a:prstGeom>
            <a:noFill/>
            <a:ln w="19050" algn="ctr">
              <a:solidFill>
                <a:srgbClr val="002570"/>
              </a:solidFill>
              <a:round/>
              <a:headEnd type="arrow" w="med" len="med"/>
              <a:tailEnd/>
            </a:ln>
          </p:spPr>
        </p:cxnSp>
        <p:cxnSp>
          <p:nvCxnSpPr>
            <p:cNvPr id="75" name="Straight Arrow Connector 54">
              <a:extLst>
                <a:ext uri="{FF2B5EF4-FFF2-40B4-BE49-F238E27FC236}">
                  <a16:creationId xmlns:a16="http://schemas.microsoft.com/office/drawing/2014/main" id="{4A681F3C-D075-42C4-AA8B-1931830897F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4578350" y="2051050"/>
              <a:ext cx="0" cy="8280400"/>
            </a:xfrm>
            <a:prstGeom prst="straightConnector1">
              <a:avLst/>
            </a:prstGeom>
            <a:noFill/>
            <a:ln w="19050" algn="ctr">
              <a:solidFill>
                <a:srgbClr val="002570"/>
              </a:solidFill>
              <a:round/>
              <a:headEnd type="arrow" w="med" len="med"/>
              <a:tailEnd/>
            </a:ln>
          </p:spPr>
        </p:cxnSp>
        <p:sp>
          <p:nvSpPr>
            <p:cNvPr id="76" name="TextBox 55">
              <a:extLst>
                <a:ext uri="{FF2B5EF4-FFF2-40B4-BE49-F238E27FC236}">
                  <a16:creationId xmlns:a16="http://schemas.microsoft.com/office/drawing/2014/main" id="{AB7932C9-31F9-4BF2-93DE-91772D7921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4163" y="6194425"/>
              <a:ext cx="6937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Time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C96E4B2-C983-4D5A-812D-7F81390E52F9}"/>
                </a:ext>
              </a:extLst>
            </p:cNvPr>
            <p:cNvSpPr/>
            <p:nvPr/>
          </p:nvSpPr>
          <p:spPr bwMode="auto">
            <a:xfrm>
              <a:off x="7534967" y="1540019"/>
              <a:ext cx="961333" cy="4611147"/>
            </a:xfrm>
            <a:prstGeom prst="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Future State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A1AF50BC-9B86-4C66-BD22-36AD8963EBFE}"/>
                </a:ext>
              </a:extLst>
            </p:cNvPr>
            <p:cNvGrpSpPr/>
            <p:nvPr/>
          </p:nvGrpSpPr>
          <p:grpSpPr>
            <a:xfrm>
              <a:off x="1578003" y="4697764"/>
              <a:ext cx="5852160" cy="1463040"/>
              <a:chOff x="1574393" y="4589612"/>
              <a:chExt cx="5852160" cy="1463040"/>
            </a:xfrm>
          </p:grpSpPr>
          <p:sp>
            <p:nvSpPr>
              <p:cNvPr id="89" name="Right Arrow 74">
                <a:extLst>
                  <a:ext uri="{FF2B5EF4-FFF2-40B4-BE49-F238E27FC236}">
                    <a16:creationId xmlns:a16="http://schemas.microsoft.com/office/drawing/2014/main" id="{B5ACA2E4-F0CE-489D-8A66-61FED5584052}"/>
                  </a:ext>
                </a:extLst>
              </p:cNvPr>
              <p:cNvSpPr/>
              <p:nvPr/>
            </p:nvSpPr>
            <p:spPr bwMode="auto">
              <a:xfrm>
                <a:off x="1574393" y="4589612"/>
                <a:ext cx="5852160" cy="1463040"/>
              </a:xfrm>
              <a:prstGeom prst="rightArrow">
                <a:avLst>
                  <a:gd name="adj1" fmla="val 100000"/>
                  <a:gd name="adj2" fmla="val 12337"/>
                </a:avLst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>
                        <a:lumMod val="50000"/>
                      </a:srgb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Change CLARITY: Ambiguity of Change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D257E9D6-2F49-4A1D-86EF-D9823A858EC2}"/>
                  </a:ext>
                </a:extLst>
              </p:cNvPr>
              <p:cNvSpPr/>
              <p:nvPr/>
            </p:nvSpPr>
            <p:spPr bwMode="auto">
              <a:xfrm>
                <a:off x="1778594" y="4998212"/>
                <a:ext cx="1645920" cy="914400"/>
              </a:xfrm>
              <a:prstGeom prst="rect">
                <a:avLst/>
              </a:prstGeom>
              <a:solidFill>
                <a:srgbClr val="002A7E">
                  <a:lumMod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Specificity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Ambiguity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Unclear What, When, How &amp; Who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7EB9D7AD-1C98-4462-8A88-5E6704B70F46}"/>
                  </a:ext>
                </a:extLst>
              </p:cNvPr>
              <p:cNvSpPr/>
              <p:nvPr/>
            </p:nvSpPr>
            <p:spPr bwMode="auto">
              <a:xfrm>
                <a:off x="5436598" y="4998212"/>
                <a:ext cx="1645920" cy="914400"/>
              </a:xfrm>
              <a:prstGeom prst="rect">
                <a:avLst/>
              </a:prstGeom>
              <a:solidFill>
                <a:srgbClr val="002A7E">
                  <a:lumMod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Consistency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Ambiguity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Unclear Priority of Competing Objectives </a:t>
                </a: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9DD35EA9-0D54-4A0F-8E65-02597BBBD1D8}"/>
                  </a:ext>
                </a:extLst>
              </p:cNvPr>
              <p:cNvSpPr/>
              <p:nvPr/>
            </p:nvSpPr>
            <p:spPr bwMode="auto">
              <a:xfrm>
                <a:off x="3607596" y="4998212"/>
                <a:ext cx="1645920" cy="914400"/>
              </a:xfrm>
              <a:prstGeom prst="rect">
                <a:avLst/>
              </a:prstGeom>
              <a:solidFill>
                <a:srgbClr val="002A7E">
                  <a:lumMod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Credibility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Ambiguity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Unclear Change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Drive &amp; Commitment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4FC0E00-3CCB-47E2-A9E0-DA72384BF602}"/>
                </a:ext>
              </a:extLst>
            </p:cNvPr>
            <p:cNvGrpSpPr/>
            <p:nvPr/>
          </p:nvGrpSpPr>
          <p:grpSpPr>
            <a:xfrm>
              <a:off x="1578003" y="1540019"/>
              <a:ext cx="5852160" cy="1463040"/>
              <a:chOff x="1574393" y="4589612"/>
              <a:chExt cx="5852160" cy="1463040"/>
            </a:xfrm>
          </p:grpSpPr>
          <p:sp>
            <p:nvSpPr>
              <p:cNvPr id="85" name="Right Arrow 74">
                <a:extLst>
                  <a:ext uri="{FF2B5EF4-FFF2-40B4-BE49-F238E27FC236}">
                    <a16:creationId xmlns:a16="http://schemas.microsoft.com/office/drawing/2014/main" id="{49C9DB1F-F0A4-4D1C-9C35-4E5272AFEAA9}"/>
                  </a:ext>
                </a:extLst>
              </p:cNvPr>
              <p:cNvSpPr/>
              <p:nvPr/>
            </p:nvSpPr>
            <p:spPr bwMode="auto">
              <a:xfrm>
                <a:off x="1574393" y="4589612"/>
                <a:ext cx="5852160" cy="1463040"/>
              </a:xfrm>
              <a:prstGeom prst="rightArrow">
                <a:avLst>
                  <a:gd name="adj1" fmla="val 100000"/>
                  <a:gd name="adj2" fmla="val 12337"/>
                </a:avLst>
              </a:prstGeom>
              <a:solidFill>
                <a:srgbClr val="B7C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>
                        <a:lumMod val="50000"/>
                      </a:srgb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Change WILLINGNESS: Resistance to Change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3D9F3C57-F03B-417F-B2DB-2FFEC60FAA8D}"/>
                  </a:ext>
                </a:extLst>
              </p:cNvPr>
              <p:cNvSpPr/>
              <p:nvPr/>
            </p:nvSpPr>
            <p:spPr bwMode="auto">
              <a:xfrm>
                <a:off x="1778594" y="4998212"/>
                <a:ext cx="1645920" cy="914400"/>
              </a:xfrm>
              <a:prstGeom prst="rect">
                <a:avLst/>
              </a:prstGeom>
              <a:solidFill>
                <a:srgbClr val="001E5F">
                  <a:lumMod val="75000"/>
                  <a:lumOff val="2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Political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Resistance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Conflicting with People’s Interests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CDE2A45E-41A1-4E21-9968-81529716581C}"/>
                  </a:ext>
                </a:extLst>
              </p:cNvPr>
              <p:cNvSpPr/>
              <p:nvPr/>
            </p:nvSpPr>
            <p:spPr bwMode="auto">
              <a:xfrm>
                <a:off x="5436598" y="4998212"/>
                <a:ext cx="1645920" cy="914400"/>
              </a:xfrm>
              <a:prstGeom prst="rect">
                <a:avLst/>
              </a:prstGeom>
              <a:solidFill>
                <a:srgbClr val="001E5F">
                  <a:lumMod val="75000"/>
                  <a:lumOff val="2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Emotional Resistance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Conflicting with People’s </a:t>
                </a:r>
                <a:r>
                  <a:rPr lang="en-US" sz="1100" ker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Safety</a:t>
                </a:r>
                <a:r>
                  <a:rPr kumimoji="0" lang="en-US" sz="11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3FEE1D36-8445-473C-8820-6793284B9CA6}"/>
                  </a:ext>
                </a:extLst>
              </p:cNvPr>
              <p:cNvSpPr/>
              <p:nvPr/>
            </p:nvSpPr>
            <p:spPr bwMode="auto">
              <a:xfrm>
                <a:off x="3607596" y="4998212"/>
                <a:ext cx="1645920" cy="914400"/>
              </a:xfrm>
              <a:prstGeom prst="rect">
                <a:avLst/>
              </a:prstGeom>
              <a:solidFill>
                <a:srgbClr val="001E5F">
                  <a:lumMod val="75000"/>
                  <a:lumOff val="2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Cognitive Resistance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Conflicting with People’s Views</a:t>
                </a: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729BFECD-60E5-4162-8542-9DDC30F647FB}"/>
                </a:ext>
              </a:extLst>
            </p:cNvPr>
            <p:cNvGrpSpPr/>
            <p:nvPr/>
          </p:nvGrpSpPr>
          <p:grpSpPr>
            <a:xfrm>
              <a:off x="1578003" y="3118891"/>
              <a:ext cx="5852160" cy="1463040"/>
              <a:chOff x="1574393" y="4589612"/>
              <a:chExt cx="5852160" cy="1463040"/>
            </a:xfrm>
          </p:grpSpPr>
          <p:sp>
            <p:nvSpPr>
              <p:cNvPr id="81" name="Right Arrow 74">
                <a:extLst>
                  <a:ext uri="{FF2B5EF4-FFF2-40B4-BE49-F238E27FC236}">
                    <a16:creationId xmlns:a16="http://schemas.microsoft.com/office/drawing/2014/main" id="{BE3C292F-56E7-414C-9197-056309B19C41}"/>
                  </a:ext>
                </a:extLst>
              </p:cNvPr>
              <p:cNvSpPr/>
              <p:nvPr/>
            </p:nvSpPr>
            <p:spPr bwMode="auto">
              <a:xfrm>
                <a:off x="1574393" y="4589612"/>
                <a:ext cx="5852160" cy="1463040"/>
              </a:xfrm>
              <a:prstGeom prst="rightArrow">
                <a:avLst>
                  <a:gd name="adj1" fmla="val 100000"/>
                  <a:gd name="adj2" fmla="val 12337"/>
                </a:avLst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>
                        <a:lumMod val="50000"/>
                      </a:srgb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Change ABILITY: Barriers to Change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C39AEF43-9A2F-4445-B9F3-9A6560926E50}"/>
                  </a:ext>
                </a:extLst>
              </p:cNvPr>
              <p:cNvSpPr/>
              <p:nvPr/>
            </p:nvSpPr>
            <p:spPr bwMode="auto">
              <a:xfrm>
                <a:off x="1778594" y="4998212"/>
                <a:ext cx="1645920" cy="914400"/>
              </a:xfrm>
              <a:prstGeom prst="rect">
                <a:avLst/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Switching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Barriers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Stuck Due to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Lock-in Effects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AC8A6201-99DE-4ED1-A7D8-5C2D1385918F}"/>
                  </a:ext>
                </a:extLst>
              </p:cNvPr>
              <p:cNvSpPr/>
              <p:nvPr/>
            </p:nvSpPr>
            <p:spPr bwMode="auto">
              <a:xfrm>
                <a:off x="5436598" y="4998212"/>
                <a:ext cx="1645920" cy="914400"/>
              </a:xfrm>
              <a:prstGeom prst="rect">
                <a:avLst/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Learning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Barriers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Absorptive &amp; Adaptive Capabilities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D60F19A7-661C-4A5A-9628-D0CA674DECF4}"/>
                  </a:ext>
                </a:extLst>
              </p:cNvPr>
              <p:cNvSpPr/>
              <p:nvPr/>
            </p:nvSpPr>
            <p:spPr bwMode="auto">
              <a:xfrm>
                <a:off x="3607596" y="4998212"/>
                <a:ext cx="1645920" cy="914400"/>
              </a:xfrm>
              <a:prstGeom prst="rect">
                <a:avLst/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72000" tIns="36000" rIns="7200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Resource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Barriers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Quantity &amp; Quality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of Means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1181427-997F-44FC-AB05-3507849AB577}"/>
              </a:ext>
            </a:extLst>
          </p:cNvPr>
          <p:cNvSpPr txBox="1"/>
          <p:nvPr/>
        </p:nvSpPr>
        <p:spPr>
          <a:xfrm>
            <a:off x="7421417" y="4610840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1" dirty="0">
                <a:solidFill>
                  <a:schemeClr val="bg1"/>
                </a:solidFill>
              </a:rPr>
              <a:t>©Ron Meyer 2019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000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ED0458A-6EAF-433B-8DAA-ADF8ACEFEE45}"/>
</file>

<file path=customXml/itemProps2.xml><?xml version="1.0" encoding="utf-8"?>
<ds:datastoreItem xmlns:ds="http://schemas.openxmlformats.org/officeDocument/2006/customXml" ds:itemID="{200AB4AD-1E04-4CD1-9C8F-955B63ED11C6}"/>
</file>

<file path=customXml/itemProps3.xml><?xml version="1.0" encoding="utf-8"?>
<ds:datastoreItem xmlns:ds="http://schemas.openxmlformats.org/officeDocument/2006/customXml" ds:itemID="{63A1BD4A-5183-45A9-AA2F-AF69E06FB49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90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2019-05-28T10:18:46Z</dcterms:created>
  <dcterms:modified xsi:type="dcterms:W3CDTF">2025-04-16T14:06:53Z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