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8856663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D4FF"/>
    <a:srgbClr val="003FC7"/>
    <a:srgbClr val="2980FF"/>
    <a:srgbClr val="0066FF"/>
    <a:srgbClr val="001F5C"/>
    <a:srgbClr val="002A7E"/>
    <a:srgbClr val="003399"/>
    <a:srgbClr val="0030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241CBC-D342-44AC-BC0F-3BD79F696E3A}" v="1" dt="2025-04-16T14:03:36.9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98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8E241CBC-D342-44AC-BC0F-3BD79F696E3A}"/>
    <pc:docChg chg="modSld">
      <pc:chgData name="Ron Meyer" userId="65e0fe92-5782-4809-b035-4f1ab31a5557" providerId="ADAL" clId="{8E241CBC-D342-44AC-BC0F-3BD79F696E3A}" dt="2025-04-16T14:03:36.941" v="0" actId="164"/>
      <pc:docMkLst>
        <pc:docMk/>
      </pc:docMkLst>
      <pc:sldChg chg="addSp modSp modAnim">
        <pc:chgData name="Ron Meyer" userId="65e0fe92-5782-4809-b035-4f1ab31a5557" providerId="ADAL" clId="{8E241CBC-D342-44AC-BC0F-3BD79F696E3A}" dt="2025-04-16T14:03:36.941" v="0" actId="164"/>
        <pc:sldMkLst>
          <pc:docMk/>
          <pc:sldMk cId="3312448577" sldId="256"/>
        </pc:sldMkLst>
        <pc:spChg chg="mod">
          <ac:chgData name="Ron Meyer" userId="65e0fe92-5782-4809-b035-4f1ab31a5557" providerId="ADAL" clId="{8E241CBC-D342-44AC-BC0F-3BD79F696E3A}" dt="2025-04-16T14:03:36.941" v="0" actId="164"/>
          <ac:spMkLst>
            <pc:docMk/>
            <pc:sldMk cId="3312448577" sldId="256"/>
            <ac:spMk id="320" creationId="{402E1645-EF2E-4768-CB46-D0232572E888}"/>
          </ac:spMkLst>
        </pc:spChg>
        <pc:spChg chg="mod">
          <ac:chgData name="Ron Meyer" userId="65e0fe92-5782-4809-b035-4f1ab31a5557" providerId="ADAL" clId="{8E241CBC-D342-44AC-BC0F-3BD79F696E3A}" dt="2025-04-16T14:03:36.941" v="0" actId="164"/>
          <ac:spMkLst>
            <pc:docMk/>
            <pc:sldMk cId="3312448577" sldId="256"/>
            <ac:spMk id="321" creationId="{88106EAC-EC50-27EF-6B6A-6CE2922C7DBA}"/>
          </ac:spMkLst>
        </pc:spChg>
        <pc:spChg chg="mod">
          <ac:chgData name="Ron Meyer" userId="65e0fe92-5782-4809-b035-4f1ab31a5557" providerId="ADAL" clId="{8E241CBC-D342-44AC-BC0F-3BD79F696E3A}" dt="2025-04-16T14:03:36.941" v="0" actId="164"/>
          <ac:spMkLst>
            <pc:docMk/>
            <pc:sldMk cId="3312448577" sldId="256"/>
            <ac:spMk id="322" creationId="{F8D03743-6E5F-8DB3-D52C-CA3B4CF53DA5}"/>
          </ac:spMkLst>
        </pc:spChg>
        <pc:spChg chg="mod">
          <ac:chgData name="Ron Meyer" userId="65e0fe92-5782-4809-b035-4f1ab31a5557" providerId="ADAL" clId="{8E241CBC-D342-44AC-BC0F-3BD79F696E3A}" dt="2025-04-16T14:03:36.941" v="0" actId="164"/>
          <ac:spMkLst>
            <pc:docMk/>
            <pc:sldMk cId="3312448577" sldId="256"/>
            <ac:spMk id="323" creationId="{EBCECE07-12A8-8E17-9FD4-BF5998356211}"/>
          </ac:spMkLst>
        </pc:spChg>
        <pc:spChg chg="mod">
          <ac:chgData name="Ron Meyer" userId="65e0fe92-5782-4809-b035-4f1ab31a5557" providerId="ADAL" clId="{8E241CBC-D342-44AC-BC0F-3BD79F696E3A}" dt="2025-04-16T14:03:36.941" v="0" actId="164"/>
          <ac:spMkLst>
            <pc:docMk/>
            <pc:sldMk cId="3312448577" sldId="256"/>
            <ac:spMk id="324" creationId="{F32CC065-AAD2-AA67-363B-702F93175D63}"/>
          </ac:spMkLst>
        </pc:spChg>
        <pc:spChg chg="mod">
          <ac:chgData name="Ron Meyer" userId="65e0fe92-5782-4809-b035-4f1ab31a5557" providerId="ADAL" clId="{8E241CBC-D342-44AC-BC0F-3BD79F696E3A}" dt="2025-04-16T14:03:36.941" v="0" actId="164"/>
          <ac:spMkLst>
            <pc:docMk/>
            <pc:sldMk cId="3312448577" sldId="256"/>
            <ac:spMk id="325" creationId="{62121747-65BE-E6C4-0958-0F5940D2F1FF}"/>
          </ac:spMkLst>
        </pc:spChg>
        <pc:grpChg chg="add mod">
          <ac:chgData name="Ron Meyer" userId="65e0fe92-5782-4809-b035-4f1ab31a5557" providerId="ADAL" clId="{8E241CBC-D342-44AC-BC0F-3BD79F696E3A}" dt="2025-04-16T14:03:36.941" v="0" actId="164"/>
          <ac:grpSpMkLst>
            <pc:docMk/>
            <pc:sldMk cId="3312448577" sldId="256"/>
            <ac:grpSpMk id="2" creationId="{1B88299E-F6AC-C810-32CF-465126E17FCE}"/>
          </ac:grpSpMkLst>
        </pc:grpChg>
        <pc:grpChg chg="mod">
          <ac:chgData name="Ron Meyer" userId="65e0fe92-5782-4809-b035-4f1ab31a5557" providerId="ADAL" clId="{8E241CBC-D342-44AC-BC0F-3BD79F696E3A}" dt="2025-04-16T14:03:36.941" v="0" actId="164"/>
          <ac:grpSpMkLst>
            <pc:docMk/>
            <pc:sldMk cId="3312448577" sldId="256"/>
            <ac:grpSpMk id="308" creationId="{D0776B3B-2545-A4E2-ABEA-DB4464EA7162}"/>
          </ac:grpSpMkLst>
        </pc:grpChg>
        <pc:grpChg chg="mod">
          <ac:chgData name="Ron Meyer" userId="65e0fe92-5782-4809-b035-4f1ab31a5557" providerId="ADAL" clId="{8E241CBC-D342-44AC-BC0F-3BD79F696E3A}" dt="2025-04-16T14:03:36.941" v="0" actId="164"/>
          <ac:grpSpMkLst>
            <pc:docMk/>
            <pc:sldMk cId="3312448577" sldId="256"/>
            <ac:grpSpMk id="311" creationId="{9B46B383-8D86-EE5B-DDFD-B7F03288B9BD}"/>
          </ac:grpSpMkLst>
        </pc:grpChg>
        <pc:grpChg chg="mod">
          <ac:chgData name="Ron Meyer" userId="65e0fe92-5782-4809-b035-4f1ab31a5557" providerId="ADAL" clId="{8E241CBC-D342-44AC-BC0F-3BD79F696E3A}" dt="2025-04-16T14:03:36.941" v="0" actId="164"/>
          <ac:grpSpMkLst>
            <pc:docMk/>
            <pc:sldMk cId="3312448577" sldId="256"/>
            <ac:grpSpMk id="314" creationId="{4B2976C1-19EF-4C9B-96FB-97F55867730E}"/>
          </ac:grpSpMkLst>
        </pc:grpChg>
        <pc:grpChg chg="mod">
          <ac:chgData name="Ron Meyer" userId="65e0fe92-5782-4809-b035-4f1ab31a5557" providerId="ADAL" clId="{8E241CBC-D342-44AC-BC0F-3BD79F696E3A}" dt="2025-04-16T14:03:36.941" v="0" actId="164"/>
          <ac:grpSpMkLst>
            <pc:docMk/>
            <pc:sldMk cId="3312448577" sldId="256"/>
            <ac:grpSpMk id="317" creationId="{264D06AB-FC95-CB36-3DEC-B735029C3DB8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083" y="854243"/>
            <a:ext cx="6642497" cy="1817229"/>
          </a:xfrm>
        </p:spPr>
        <p:txBody>
          <a:bodyPr anchor="b"/>
          <a:lstStyle>
            <a:lvl1pPr algn="ctr"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083" y="2741551"/>
            <a:ext cx="6642497" cy="1260219"/>
          </a:xfrm>
        </p:spPr>
        <p:txBody>
          <a:bodyPr/>
          <a:lstStyle>
            <a:lvl1pPr marL="0" indent="0" algn="ctr">
              <a:buNone/>
              <a:defRPr sz="1743"/>
            </a:lvl1pPr>
            <a:lvl2pPr marL="332110" indent="0" algn="ctr">
              <a:buNone/>
              <a:defRPr sz="1453"/>
            </a:lvl2pPr>
            <a:lvl3pPr marL="664220" indent="0" algn="ctr">
              <a:buNone/>
              <a:defRPr sz="1308"/>
            </a:lvl3pPr>
            <a:lvl4pPr marL="996330" indent="0" algn="ctr">
              <a:buNone/>
              <a:defRPr sz="1162"/>
            </a:lvl4pPr>
            <a:lvl5pPr marL="1328440" indent="0" algn="ctr">
              <a:buNone/>
              <a:defRPr sz="1162"/>
            </a:lvl5pPr>
            <a:lvl6pPr marL="1660550" indent="0" algn="ctr">
              <a:buNone/>
              <a:defRPr sz="1162"/>
            </a:lvl6pPr>
            <a:lvl7pPr marL="1992660" indent="0" algn="ctr">
              <a:buNone/>
              <a:defRPr sz="1162"/>
            </a:lvl7pPr>
            <a:lvl8pPr marL="2324771" indent="0" algn="ctr">
              <a:buNone/>
              <a:defRPr sz="1162"/>
            </a:lvl8pPr>
            <a:lvl9pPr marL="2656881" indent="0" algn="ctr">
              <a:buNone/>
              <a:defRPr sz="11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4799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62751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8049" y="277901"/>
            <a:ext cx="1909718" cy="44234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895" y="277901"/>
            <a:ext cx="5618446" cy="44234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3632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8474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83" y="1301301"/>
            <a:ext cx="7638872" cy="2171250"/>
          </a:xfrm>
        </p:spPr>
        <p:txBody>
          <a:bodyPr anchor="b"/>
          <a:lstStyle>
            <a:lvl1pPr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283" y="3493092"/>
            <a:ext cx="7638872" cy="1141809"/>
          </a:xfrm>
        </p:spPr>
        <p:txBody>
          <a:bodyPr/>
          <a:lstStyle>
            <a:lvl1pPr marL="0" indent="0">
              <a:buNone/>
              <a:defRPr sz="1743">
                <a:solidFill>
                  <a:schemeClr val="tx1">
                    <a:tint val="75000"/>
                  </a:schemeClr>
                </a:solidFill>
              </a:defRPr>
            </a:lvl1pPr>
            <a:lvl2pPr marL="332110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2pPr>
            <a:lvl3pPr marL="664220" indent="0">
              <a:buNone/>
              <a:defRPr sz="1308">
                <a:solidFill>
                  <a:schemeClr val="tx1">
                    <a:tint val="75000"/>
                  </a:schemeClr>
                </a:solidFill>
              </a:defRPr>
            </a:lvl3pPr>
            <a:lvl4pPr marL="99633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4pPr>
            <a:lvl5pPr marL="132844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5pPr>
            <a:lvl6pPr marL="166055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6pPr>
            <a:lvl7pPr marL="199266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7pPr>
            <a:lvl8pPr marL="232477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8pPr>
            <a:lvl9pPr marL="265688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52014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895" y="1389503"/>
            <a:ext cx="3764082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3686" y="1389503"/>
            <a:ext cx="3764082" cy="3311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280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49" y="277901"/>
            <a:ext cx="7638872" cy="1008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050" y="1279552"/>
            <a:ext cx="3746783" cy="627089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050" y="1906640"/>
            <a:ext cx="3746783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3686" y="1279552"/>
            <a:ext cx="3765235" cy="627089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3686" y="1906640"/>
            <a:ext cx="3765235" cy="2804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0914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2860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9647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47980"/>
            <a:ext cx="2856504" cy="1217930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235" y="751541"/>
            <a:ext cx="4483686" cy="3709370"/>
          </a:xfrm>
        </p:spPr>
        <p:txBody>
          <a:bodyPr/>
          <a:lstStyle>
            <a:lvl1pPr>
              <a:defRPr sz="2324"/>
            </a:lvl1pPr>
            <a:lvl2pPr>
              <a:defRPr sz="2034"/>
            </a:lvl2pPr>
            <a:lvl3pPr>
              <a:defRPr sz="1743"/>
            </a:lvl3pPr>
            <a:lvl4pPr>
              <a:defRPr sz="1453"/>
            </a:lvl4pPr>
            <a:lvl5pPr>
              <a:defRPr sz="1453"/>
            </a:lvl5pPr>
            <a:lvl6pPr>
              <a:defRPr sz="1453"/>
            </a:lvl6pPr>
            <a:lvl7pPr>
              <a:defRPr sz="1453"/>
            </a:lvl7pPr>
            <a:lvl8pPr>
              <a:defRPr sz="1453"/>
            </a:lvl8pPr>
            <a:lvl9pPr>
              <a:defRPr sz="1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65910"/>
            <a:ext cx="2856504" cy="290104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8156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47980"/>
            <a:ext cx="2856504" cy="1217930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65235" y="751541"/>
            <a:ext cx="4483686" cy="3709370"/>
          </a:xfrm>
        </p:spPr>
        <p:txBody>
          <a:bodyPr anchor="t"/>
          <a:lstStyle>
            <a:lvl1pPr marL="0" indent="0">
              <a:buNone/>
              <a:defRPr sz="2324"/>
            </a:lvl1pPr>
            <a:lvl2pPr marL="332110" indent="0">
              <a:buNone/>
              <a:defRPr sz="2034"/>
            </a:lvl2pPr>
            <a:lvl3pPr marL="664220" indent="0">
              <a:buNone/>
              <a:defRPr sz="1743"/>
            </a:lvl3pPr>
            <a:lvl4pPr marL="996330" indent="0">
              <a:buNone/>
              <a:defRPr sz="1453"/>
            </a:lvl4pPr>
            <a:lvl5pPr marL="1328440" indent="0">
              <a:buNone/>
              <a:defRPr sz="1453"/>
            </a:lvl5pPr>
            <a:lvl6pPr marL="1660550" indent="0">
              <a:buNone/>
              <a:defRPr sz="1453"/>
            </a:lvl6pPr>
            <a:lvl7pPr marL="1992660" indent="0">
              <a:buNone/>
              <a:defRPr sz="1453"/>
            </a:lvl7pPr>
            <a:lvl8pPr marL="2324771" indent="0">
              <a:buNone/>
              <a:defRPr sz="1453"/>
            </a:lvl8pPr>
            <a:lvl9pPr marL="2656881" indent="0">
              <a:buNone/>
              <a:defRPr sz="14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65910"/>
            <a:ext cx="2856504" cy="290104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4144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896" y="277901"/>
            <a:ext cx="7638872" cy="1008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896" y="1389503"/>
            <a:ext cx="7638872" cy="331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896" y="4837889"/>
            <a:ext cx="1992749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770" y="4837889"/>
            <a:ext cx="2989124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55018" y="4837889"/>
            <a:ext cx="1992749" cy="277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452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64220" rtl="0" eaLnBrk="1" latinLnBrk="0" hangingPunct="1">
        <a:lnSpc>
          <a:spcPct val="90000"/>
        </a:lnSpc>
        <a:spcBef>
          <a:spcPct val="0"/>
        </a:spcBef>
        <a:buNone/>
        <a:defRPr sz="31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055" indent="-166055" algn="l" defTabSz="664220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034" kern="1200">
          <a:solidFill>
            <a:schemeClr val="tx1"/>
          </a:solidFill>
          <a:latin typeface="+mn-lt"/>
          <a:ea typeface="+mn-ea"/>
          <a:cs typeface="+mn-cs"/>
        </a:defRPr>
      </a:lvl1pPr>
      <a:lvl2pPr marL="49816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3" kern="1200">
          <a:solidFill>
            <a:schemeClr val="tx1"/>
          </a:solidFill>
          <a:latin typeface="+mn-lt"/>
          <a:ea typeface="+mn-ea"/>
          <a:cs typeface="+mn-cs"/>
        </a:defRPr>
      </a:lvl2pPr>
      <a:lvl3pPr marL="83027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6238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49449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82660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215871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49082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82293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1pPr>
      <a:lvl2pPr marL="33211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2pPr>
      <a:lvl3pPr marL="66422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3pPr>
      <a:lvl4pPr marL="99633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32844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66055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199266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32477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65688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54">
            <a:extLst>
              <a:ext uri="{FF2B5EF4-FFF2-40B4-BE49-F238E27FC236}">
                <a16:creationId xmlns:a16="http://schemas.microsoft.com/office/drawing/2014/main" id="{974C828C-1223-4340-AD15-5E21073B6B00}"/>
              </a:ext>
            </a:extLst>
          </p:cNvPr>
          <p:cNvSpPr txBox="1"/>
          <p:nvPr/>
        </p:nvSpPr>
        <p:spPr>
          <a:xfrm>
            <a:off x="7544768" y="-615869"/>
            <a:ext cx="1158684" cy="249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984" i="1" dirty="0"/>
              <a:t>©Ron Meyer 2022</a:t>
            </a:r>
            <a:endParaRPr lang="en-US" sz="984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B88299E-F6AC-C810-32CF-465126E17FCE}"/>
              </a:ext>
            </a:extLst>
          </p:cNvPr>
          <p:cNvGrpSpPr/>
          <p:nvPr/>
        </p:nvGrpSpPr>
        <p:grpSpPr>
          <a:xfrm>
            <a:off x="79325" y="86304"/>
            <a:ext cx="8669006" cy="5040000"/>
            <a:chOff x="79325" y="86304"/>
            <a:chExt cx="8669006" cy="5040000"/>
          </a:xfrm>
        </p:grpSpPr>
        <p:grpSp>
          <p:nvGrpSpPr>
            <p:cNvPr id="308" name="Group 307">
              <a:extLst>
                <a:ext uri="{FF2B5EF4-FFF2-40B4-BE49-F238E27FC236}">
                  <a16:creationId xmlns:a16="http://schemas.microsoft.com/office/drawing/2014/main" id="{D0776B3B-2545-A4E2-ABEA-DB4464EA7162}"/>
                </a:ext>
              </a:extLst>
            </p:cNvPr>
            <p:cNvGrpSpPr/>
            <p:nvPr/>
          </p:nvGrpSpPr>
          <p:grpSpPr>
            <a:xfrm>
              <a:off x="108331" y="3169787"/>
              <a:ext cx="8640000" cy="1800000"/>
              <a:chOff x="281006" y="4497831"/>
              <a:chExt cx="8640000" cy="1800000"/>
            </a:xfrm>
          </p:grpSpPr>
          <p:sp>
            <p:nvSpPr>
              <p:cNvPr id="309" name="Rectangle: Rounded Corners 308">
                <a:extLst>
                  <a:ext uri="{FF2B5EF4-FFF2-40B4-BE49-F238E27FC236}">
                    <a16:creationId xmlns:a16="http://schemas.microsoft.com/office/drawing/2014/main" id="{48F034C1-F77C-30B0-C673-BC189DE652BC}"/>
                  </a:ext>
                </a:extLst>
              </p:cNvPr>
              <p:cNvSpPr/>
              <p:nvPr/>
            </p:nvSpPr>
            <p:spPr bwMode="auto">
              <a:xfrm>
                <a:off x="281006" y="4497831"/>
                <a:ext cx="8640000" cy="1800000"/>
              </a:xfrm>
              <a:prstGeom prst="roundRect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0" name="TextBox 309">
                <a:extLst>
                  <a:ext uri="{FF2B5EF4-FFF2-40B4-BE49-F238E27FC236}">
                    <a16:creationId xmlns:a16="http://schemas.microsoft.com/office/drawing/2014/main" id="{B3DD1A60-0038-D43F-810E-6C4EB5E41FD6}"/>
                  </a:ext>
                </a:extLst>
              </p:cNvPr>
              <p:cNvSpPr txBox="1"/>
              <p:nvPr/>
            </p:nvSpPr>
            <p:spPr>
              <a:xfrm>
                <a:off x="383546" y="4833574"/>
                <a:ext cx="1688026" cy="1128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Tacit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Norming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Establishing norms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by assimilation</a:t>
                </a:r>
              </a:p>
            </p:txBody>
          </p:sp>
        </p:grpSp>
        <p:grpSp>
          <p:nvGrpSpPr>
            <p:cNvPr id="311" name="Group 310">
              <a:extLst>
                <a:ext uri="{FF2B5EF4-FFF2-40B4-BE49-F238E27FC236}">
                  <a16:creationId xmlns:a16="http://schemas.microsoft.com/office/drawing/2014/main" id="{9B46B383-8D86-EE5B-DDFD-B7F03288B9BD}"/>
                </a:ext>
              </a:extLst>
            </p:cNvPr>
            <p:cNvGrpSpPr/>
            <p:nvPr/>
          </p:nvGrpSpPr>
          <p:grpSpPr>
            <a:xfrm>
              <a:off x="5263421" y="86304"/>
              <a:ext cx="3240000" cy="5040000"/>
              <a:chOff x="5436096" y="1414348"/>
              <a:chExt cx="3240000" cy="5040000"/>
            </a:xfrm>
            <a:solidFill>
              <a:srgbClr val="001E5F">
                <a:lumMod val="75000"/>
                <a:lumOff val="25000"/>
              </a:srgbClr>
            </a:solidFill>
          </p:grpSpPr>
          <p:sp>
            <p:nvSpPr>
              <p:cNvPr id="312" name="Rectangle: Rounded Corners 311">
                <a:extLst>
                  <a:ext uri="{FF2B5EF4-FFF2-40B4-BE49-F238E27FC236}">
                    <a16:creationId xmlns:a16="http://schemas.microsoft.com/office/drawing/2014/main" id="{AB446FEA-F735-ACC0-CE0C-91AC365B175C}"/>
                  </a:ext>
                </a:extLst>
              </p:cNvPr>
              <p:cNvSpPr/>
              <p:nvPr/>
            </p:nvSpPr>
            <p:spPr bwMode="auto">
              <a:xfrm>
                <a:off x="5436096" y="1414348"/>
                <a:ext cx="3240000" cy="5040000"/>
              </a:xfrm>
              <a:prstGeom prst="roundRect">
                <a:avLst>
                  <a:gd name="adj" fmla="val 12372"/>
                </a:avLst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3" name="TextBox 312">
                <a:extLst>
                  <a:ext uri="{FF2B5EF4-FFF2-40B4-BE49-F238E27FC236}">
                    <a16:creationId xmlns:a16="http://schemas.microsoft.com/office/drawing/2014/main" id="{BF6F6745-B5BA-8313-4BE5-F862CF51C637}"/>
                  </a:ext>
                </a:extLst>
              </p:cNvPr>
              <p:cNvSpPr txBox="1"/>
              <p:nvPr/>
            </p:nvSpPr>
            <p:spPr>
              <a:xfrm>
                <a:off x="5957076" y="1565988"/>
                <a:ext cx="2198038" cy="8386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Enforced Norming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Establishing norms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by feedback</a:t>
                </a:r>
              </a:p>
            </p:txBody>
          </p:sp>
        </p:grpSp>
        <p:grpSp>
          <p:nvGrpSpPr>
            <p:cNvPr id="314" name="Group 313">
              <a:extLst>
                <a:ext uri="{FF2B5EF4-FFF2-40B4-BE49-F238E27FC236}">
                  <a16:creationId xmlns:a16="http://schemas.microsoft.com/office/drawing/2014/main" id="{4B2976C1-19EF-4C9B-96FB-97F55867730E}"/>
                </a:ext>
              </a:extLst>
            </p:cNvPr>
            <p:cNvGrpSpPr/>
            <p:nvPr/>
          </p:nvGrpSpPr>
          <p:grpSpPr>
            <a:xfrm>
              <a:off x="79325" y="1236860"/>
              <a:ext cx="8640000" cy="1800000"/>
              <a:chOff x="252000" y="2564904"/>
              <a:chExt cx="8640000" cy="1800000"/>
            </a:xfrm>
          </p:grpSpPr>
          <p:sp>
            <p:nvSpPr>
              <p:cNvPr id="315" name="Rectangle: Rounded Corners 314">
                <a:extLst>
                  <a:ext uri="{FF2B5EF4-FFF2-40B4-BE49-F238E27FC236}">
                    <a16:creationId xmlns:a16="http://schemas.microsoft.com/office/drawing/2014/main" id="{49605001-6DFE-1B34-7B1C-0A2D40B8B798}"/>
                  </a:ext>
                </a:extLst>
              </p:cNvPr>
              <p:cNvSpPr/>
              <p:nvPr/>
            </p:nvSpPr>
            <p:spPr bwMode="auto">
              <a:xfrm>
                <a:off x="252000" y="2564904"/>
                <a:ext cx="8640000" cy="1800000"/>
              </a:xfrm>
              <a:prstGeom prst="roundRect">
                <a:avLst/>
              </a:prstGeom>
              <a:solidFill>
                <a:srgbClr val="001E5F">
                  <a:lumMod val="25000"/>
                  <a:lumOff val="75000"/>
                </a:srgbClr>
              </a:solidFill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6" name="TextBox 315">
                <a:extLst>
                  <a:ext uri="{FF2B5EF4-FFF2-40B4-BE49-F238E27FC236}">
                    <a16:creationId xmlns:a16="http://schemas.microsoft.com/office/drawing/2014/main" id="{E3F7A2D5-7E49-9D61-B8E8-3ABF895E1EA6}"/>
                  </a:ext>
                </a:extLst>
              </p:cNvPr>
              <p:cNvSpPr txBox="1"/>
              <p:nvPr/>
            </p:nvSpPr>
            <p:spPr>
              <a:xfrm>
                <a:off x="338543" y="2900647"/>
                <a:ext cx="1688026" cy="1128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Explicit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Norming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Establishing norms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by articulation</a:t>
                </a:r>
              </a:p>
            </p:txBody>
          </p:sp>
        </p:grpSp>
        <p:grpSp>
          <p:nvGrpSpPr>
            <p:cNvPr id="317" name="Group 316">
              <a:extLst>
                <a:ext uri="{FF2B5EF4-FFF2-40B4-BE49-F238E27FC236}">
                  <a16:creationId xmlns:a16="http://schemas.microsoft.com/office/drawing/2014/main" id="{264D06AB-FC95-CB36-3DEC-B735029C3DB8}"/>
                </a:ext>
              </a:extLst>
            </p:cNvPr>
            <p:cNvGrpSpPr/>
            <p:nvPr/>
          </p:nvGrpSpPr>
          <p:grpSpPr>
            <a:xfrm>
              <a:off x="1915230" y="86304"/>
              <a:ext cx="3240000" cy="5040000"/>
              <a:chOff x="2087905" y="1414348"/>
              <a:chExt cx="3240000" cy="5040000"/>
            </a:xfrm>
            <a:solidFill>
              <a:srgbClr val="001E5F">
                <a:lumMod val="75000"/>
                <a:lumOff val="25000"/>
              </a:srgbClr>
            </a:solidFill>
          </p:grpSpPr>
          <p:sp>
            <p:nvSpPr>
              <p:cNvPr id="318" name="Rectangle: Rounded Corners 317">
                <a:extLst>
                  <a:ext uri="{FF2B5EF4-FFF2-40B4-BE49-F238E27FC236}">
                    <a16:creationId xmlns:a16="http://schemas.microsoft.com/office/drawing/2014/main" id="{8C94CA19-D129-D1CC-0CBB-2DFCCE983E8E}"/>
                  </a:ext>
                </a:extLst>
              </p:cNvPr>
              <p:cNvSpPr/>
              <p:nvPr/>
            </p:nvSpPr>
            <p:spPr bwMode="auto">
              <a:xfrm>
                <a:off x="2087905" y="1414348"/>
                <a:ext cx="3240000" cy="5040000"/>
              </a:xfrm>
              <a:prstGeom prst="roundRect">
                <a:avLst>
                  <a:gd name="adj" fmla="val 13599"/>
                </a:avLst>
              </a:prstGeom>
              <a:grpFill/>
              <a:ln w="9525" cap="flat" cmpd="sng" algn="ctr">
                <a:solidFill>
                  <a:srgbClr val="00257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NL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319" name="TextBox 318">
                <a:extLst>
                  <a:ext uri="{FF2B5EF4-FFF2-40B4-BE49-F238E27FC236}">
                    <a16:creationId xmlns:a16="http://schemas.microsoft.com/office/drawing/2014/main" id="{10711FCF-5980-D11C-1A33-46FA04F9B10A}"/>
                  </a:ext>
                </a:extLst>
              </p:cNvPr>
              <p:cNvSpPr txBox="1"/>
              <p:nvPr/>
            </p:nvSpPr>
            <p:spPr>
              <a:xfrm>
                <a:off x="2557590" y="1565988"/>
                <a:ext cx="2300630" cy="8386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Espoused Norming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Establishing norms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by feedforward</a:t>
                </a:r>
              </a:p>
            </p:txBody>
          </p:sp>
        </p:grpSp>
        <p:sp>
          <p:nvSpPr>
            <p:cNvPr id="320" name="Rectangle 319">
              <a:extLst>
                <a:ext uri="{FF2B5EF4-FFF2-40B4-BE49-F238E27FC236}">
                  <a16:creationId xmlns:a16="http://schemas.microsoft.com/office/drawing/2014/main" id="{402E1645-EF2E-4768-CB46-D0232572E888}"/>
                </a:ext>
              </a:extLst>
            </p:cNvPr>
            <p:cNvSpPr/>
            <p:nvPr/>
          </p:nvSpPr>
          <p:spPr bwMode="auto">
            <a:xfrm>
              <a:off x="1853894" y="3169787"/>
              <a:ext cx="3337519" cy="1800000"/>
            </a:xfrm>
            <a:prstGeom prst="rect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L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21" name="Rectangle 320">
              <a:extLst>
                <a:ext uri="{FF2B5EF4-FFF2-40B4-BE49-F238E27FC236}">
                  <a16:creationId xmlns:a16="http://schemas.microsoft.com/office/drawing/2014/main" id="{88106EAC-EC50-27EF-6B6A-6CE2922C7DBA}"/>
                </a:ext>
              </a:extLst>
            </p:cNvPr>
            <p:cNvSpPr/>
            <p:nvPr/>
          </p:nvSpPr>
          <p:spPr bwMode="auto">
            <a:xfrm>
              <a:off x="2023230" y="1380860"/>
              <a:ext cx="3024000" cy="1512000"/>
            </a:xfrm>
            <a:prstGeom prst="rect">
              <a:avLst/>
            </a:prstGeom>
            <a:solidFill>
              <a:srgbClr val="C1D4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Conveying Cultural Direction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Formalizing organizational mission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Communicating desired culture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Promoting new symbols &amp; customs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US" sz="120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Launching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training programs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US" sz="120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Setting personal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development plans</a:t>
              </a:r>
            </a:p>
          </p:txBody>
        </p:sp>
        <p:sp>
          <p:nvSpPr>
            <p:cNvPr id="322" name="Rectangle 321">
              <a:extLst>
                <a:ext uri="{FF2B5EF4-FFF2-40B4-BE49-F238E27FC236}">
                  <a16:creationId xmlns:a16="http://schemas.microsoft.com/office/drawing/2014/main" id="{F8D03743-6E5F-8DB3-D52C-CA3B4CF53DA5}"/>
                </a:ext>
              </a:extLst>
            </p:cNvPr>
            <p:cNvSpPr/>
            <p:nvPr/>
          </p:nvSpPr>
          <p:spPr bwMode="auto">
            <a:xfrm>
              <a:off x="2023230" y="3313787"/>
              <a:ext cx="3024000" cy="1512000"/>
            </a:xfrm>
            <a:prstGeom prst="rect">
              <a:avLst/>
            </a:prstGeom>
            <a:solidFill>
              <a:srgbClr val="C1D4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36000" tIns="46800" rIns="36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Contributing Cultural Examples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Exhibiting leadership behaviors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Appointing key people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Identifying cultural role models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Visiting inspiring organizations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Telling new stories</a:t>
              </a:r>
            </a:p>
          </p:txBody>
        </p:sp>
        <p:sp>
          <p:nvSpPr>
            <p:cNvPr id="323" name="Rectangle 322">
              <a:extLst>
                <a:ext uri="{FF2B5EF4-FFF2-40B4-BE49-F238E27FC236}">
                  <a16:creationId xmlns:a16="http://schemas.microsoft.com/office/drawing/2014/main" id="{EBCECE07-12A8-8E17-9FD4-BF5998356211}"/>
                </a:ext>
              </a:extLst>
            </p:cNvPr>
            <p:cNvSpPr/>
            <p:nvPr/>
          </p:nvSpPr>
          <p:spPr bwMode="auto">
            <a:xfrm>
              <a:off x="5371421" y="3313787"/>
              <a:ext cx="3024000" cy="1512000"/>
            </a:xfrm>
            <a:prstGeom prst="rect">
              <a:avLst/>
            </a:prstGeom>
            <a:solidFill>
              <a:srgbClr val="C1D4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Calibrating Cultural Fit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Offering personal recognition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Celebrating cultural change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Establishing new routines &amp; rituals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Sharing success &amp; failure stories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Mentoring by cultural role models</a:t>
              </a:r>
            </a:p>
          </p:txBody>
        </p:sp>
        <p:sp>
          <p:nvSpPr>
            <p:cNvPr id="324" name="Rectangle 323">
              <a:extLst>
                <a:ext uri="{FF2B5EF4-FFF2-40B4-BE49-F238E27FC236}">
                  <a16:creationId xmlns:a16="http://schemas.microsoft.com/office/drawing/2014/main" id="{F32CC065-AAD2-AA67-363B-702F93175D63}"/>
                </a:ext>
              </a:extLst>
            </p:cNvPr>
            <p:cNvSpPr/>
            <p:nvPr/>
          </p:nvSpPr>
          <p:spPr bwMode="auto">
            <a:xfrm>
              <a:off x="5371421" y="1380860"/>
              <a:ext cx="3024000" cy="1512000"/>
            </a:xfrm>
            <a:prstGeom prst="rect">
              <a:avLst/>
            </a:prstGeom>
            <a:solidFill>
              <a:srgbClr val="C1D4FF"/>
            </a:solidFill>
            <a:ln w="9525" cap="flat" cmpd="sng" algn="ctr">
              <a:solidFill>
                <a:srgbClr val="00257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Checking Cultural Compliance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Evaluating cultural performance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Publishing cultural scorecard 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Linking compensation &amp; benefits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Organizing public recognition</a:t>
              </a:r>
            </a:p>
            <a:p>
              <a:pPr marL="85725" marR="0" lvl="0" indent="-85725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Coaching cultural laggards</a:t>
              </a:r>
            </a:p>
          </p:txBody>
        </p:sp>
        <p:sp>
          <p:nvSpPr>
            <p:cNvPr id="325" name="TextBox 324">
              <a:extLst>
                <a:ext uri="{FF2B5EF4-FFF2-40B4-BE49-F238E27FC236}">
                  <a16:creationId xmlns:a16="http://schemas.microsoft.com/office/drawing/2014/main" id="{62121747-65BE-E6C4-0958-0F5940D2F1FF}"/>
                </a:ext>
              </a:extLst>
            </p:cNvPr>
            <p:cNvSpPr txBox="1"/>
            <p:nvPr/>
          </p:nvSpPr>
          <p:spPr>
            <a:xfrm>
              <a:off x="6272332" y="4859865"/>
              <a:ext cx="122180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000" i="1" dirty="0">
                  <a:solidFill>
                    <a:srgbClr val="001E5F">
                      <a:lumMod val="10000"/>
                      <a:lumOff val="90000"/>
                    </a:srgbClr>
                  </a:solidFill>
                  <a:latin typeface="Arial"/>
                </a:rPr>
                <a:t>©Ron Meyer 2023</a:t>
              </a:r>
              <a:endParaRPr lang="en-US" sz="1000" dirty="0">
                <a:solidFill>
                  <a:srgbClr val="001E5F">
                    <a:lumMod val="10000"/>
                    <a:lumOff val="90000"/>
                  </a:srgbClr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7E5B60E-95DF-4C95-9667-4F7C7E699E47}"/>
</file>

<file path=customXml/itemProps2.xml><?xml version="1.0" encoding="utf-8"?>
<ds:datastoreItem xmlns:ds="http://schemas.openxmlformats.org/officeDocument/2006/customXml" ds:itemID="{E5174B96-BDE4-48C3-94D6-C8987AA082B6}"/>
</file>

<file path=customXml/itemProps3.xml><?xml version="1.0" encoding="utf-8"?>
<ds:datastoreItem xmlns:ds="http://schemas.openxmlformats.org/officeDocument/2006/customXml" ds:itemID="{801A22C1-64F9-493E-A67D-9F417577CAC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106</TotalTime>
  <Words>115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2021-12-07T10:47:09Z</dcterms:created>
  <dcterms:modified xsi:type="dcterms:W3CDTF">2025-04-16T14:03:43Z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