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659563" cy="5040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9AB5FC-56DC-425F-B85C-28A5F8819A8E}" v="1" dt="2021-12-07T11:36:19.3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52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9467" y="824885"/>
            <a:ext cx="5660629" cy="1754776"/>
          </a:xfrm>
        </p:spPr>
        <p:txBody>
          <a:bodyPr anchor="b"/>
          <a:lstStyle>
            <a:lvl1pPr algn="ctr">
              <a:defRPr sz="437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2446" y="2647331"/>
            <a:ext cx="4994672" cy="1216909"/>
          </a:xfrm>
        </p:spPr>
        <p:txBody>
          <a:bodyPr/>
          <a:lstStyle>
            <a:lvl1pPr marL="0" indent="0" algn="ctr">
              <a:buNone/>
              <a:defRPr sz="1748"/>
            </a:lvl1pPr>
            <a:lvl2pPr marL="332979" indent="0" algn="ctr">
              <a:buNone/>
              <a:defRPr sz="1457"/>
            </a:lvl2pPr>
            <a:lvl3pPr marL="665958" indent="0" algn="ctr">
              <a:buNone/>
              <a:defRPr sz="1311"/>
            </a:lvl3pPr>
            <a:lvl4pPr marL="998936" indent="0" algn="ctr">
              <a:buNone/>
              <a:defRPr sz="1165"/>
            </a:lvl4pPr>
            <a:lvl5pPr marL="1331915" indent="0" algn="ctr">
              <a:buNone/>
              <a:defRPr sz="1165"/>
            </a:lvl5pPr>
            <a:lvl6pPr marL="1664894" indent="0" algn="ctr">
              <a:buNone/>
              <a:defRPr sz="1165"/>
            </a:lvl6pPr>
            <a:lvl7pPr marL="1997873" indent="0" algn="ctr">
              <a:buNone/>
              <a:defRPr sz="1165"/>
            </a:lvl7pPr>
            <a:lvl8pPr marL="2330851" indent="0" algn="ctr">
              <a:buNone/>
              <a:defRPr sz="1165"/>
            </a:lvl8pPr>
            <a:lvl9pPr marL="2663830" indent="0" algn="ctr">
              <a:buNone/>
              <a:defRPr sz="116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64097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2390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65750" y="268350"/>
            <a:ext cx="1435968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845" y="268350"/>
            <a:ext cx="4224660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57696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1955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377" y="1256579"/>
            <a:ext cx="5743873" cy="2096630"/>
          </a:xfrm>
        </p:spPr>
        <p:txBody>
          <a:bodyPr anchor="b"/>
          <a:lstStyle>
            <a:lvl1pPr>
              <a:defRPr sz="437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4377" y="3373044"/>
            <a:ext cx="5743873" cy="1102568"/>
          </a:xfrm>
        </p:spPr>
        <p:txBody>
          <a:bodyPr/>
          <a:lstStyle>
            <a:lvl1pPr marL="0" indent="0">
              <a:buNone/>
              <a:defRPr sz="1748">
                <a:solidFill>
                  <a:schemeClr val="tx1"/>
                </a:solidFill>
              </a:defRPr>
            </a:lvl1pPr>
            <a:lvl2pPr marL="332979" indent="0">
              <a:buNone/>
              <a:defRPr sz="1457">
                <a:solidFill>
                  <a:schemeClr val="tx1">
                    <a:tint val="75000"/>
                  </a:schemeClr>
                </a:solidFill>
              </a:defRPr>
            </a:lvl2pPr>
            <a:lvl3pPr marL="665958" indent="0">
              <a:buNone/>
              <a:defRPr sz="1311">
                <a:solidFill>
                  <a:schemeClr val="tx1">
                    <a:tint val="75000"/>
                  </a:schemeClr>
                </a:solidFill>
              </a:defRPr>
            </a:lvl3pPr>
            <a:lvl4pPr marL="998936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4pPr>
            <a:lvl5pPr marL="1331915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5pPr>
            <a:lvl6pPr marL="1664894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6pPr>
            <a:lvl7pPr marL="1997873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7pPr>
            <a:lvl8pPr marL="2330851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8pPr>
            <a:lvl9pPr marL="2663830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2973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845" y="1341750"/>
            <a:ext cx="2830314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71404" y="1341750"/>
            <a:ext cx="2830314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10671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12" y="268351"/>
            <a:ext cx="5743873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8713" y="1235577"/>
            <a:ext cx="2817307" cy="605537"/>
          </a:xfrm>
        </p:spPr>
        <p:txBody>
          <a:bodyPr anchor="b"/>
          <a:lstStyle>
            <a:lvl1pPr marL="0" indent="0">
              <a:buNone/>
              <a:defRPr sz="1748" b="1"/>
            </a:lvl1pPr>
            <a:lvl2pPr marL="332979" indent="0">
              <a:buNone/>
              <a:defRPr sz="1457" b="1"/>
            </a:lvl2pPr>
            <a:lvl3pPr marL="665958" indent="0">
              <a:buNone/>
              <a:defRPr sz="1311" b="1"/>
            </a:lvl3pPr>
            <a:lvl4pPr marL="998936" indent="0">
              <a:buNone/>
              <a:defRPr sz="1165" b="1"/>
            </a:lvl4pPr>
            <a:lvl5pPr marL="1331915" indent="0">
              <a:buNone/>
              <a:defRPr sz="1165" b="1"/>
            </a:lvl5pPr>
            <a:lvl6pPr marL="1664894" indent="0">
              <a:buNone/>
              <a:defRPr sz="1165" b="1"/>
            </a:lvl6pPr>
            <a:lvl7pPr marL="1997873" indent="0">
              <a:buNone/>
              <a:defRPr sz="1165" b="1"/>
            </a:lvl7pPr>
            <a:lvl8pPr marL="2330851" indent="0">
              <a:buNone/>
              <a:defRPr sz="1165" b="1"/>
            </a:lvl8pPr>
            <a:lvl9pPr marL="2663830" indent="0">
              <a:buNone/>
              <a:defRPr sz="116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713" y="1841114"/>
            <a:ext cx="2817307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71404" y="1235577"/>
            <a:ext cx="2831182" cy="605537"/>
          </a:xfrm>
        </p:spPr>
        <p:txBody>
          <a:bodyPr anchor="b"/>
          <a:lstStyle>
            <a:lvl1pPr marL="0" indent="0">
              <a:buNone/>
              <a:defRPr sz="1748" b="1"/>
            </a:lvl1pPr>
            <a:lvl2pPr marL="332979" indent="0">
              <a:buNone/>
              <a:defRPr sz="1457" b="1"/>
            </a:lvl2pPr>
            <a:lvl3pPr marL="665958" indent="0">
              <a:buNone/>
              <a:defRPr sz="1311" b="1"/>
            </a:lvl3pPr>
            <a:lvl4pPr marL="998936" indent="0">
              <a:buNone/>
              <a:defRPr sz="1165" b="1"/>
            </a:lvl4pPr>
            <a:lvl5pPr marL="1331915" indent="0">
              <a:buNone/>
              <a:defRPr sz="1165" b="1"/>
            </a:lvl5pPr>
            <a:lvl6pPr marL="1664894" indent="0">
              <a:buNone/>
              <a:defRPr sz="1165" b="1"/>
            </a:lvl6pPr>
            <a:lvl7pPr marL="1997873" indent="0">
              <a:buNone/>
              <a:defRPr sz="1165" b="1"/>
            </a:lvl7pPr>
            <a:lvl8pPr marL="2330851" indent="0">
              <a:buNone/>
              <a:defRPr sz="1165" b="1"/>
            </a:lvl8pPr>
            <a:lvl9pPr marL="2663830" indent="0">
              <a:buNone/>
              <a:defRPr sz="116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71404" y="1841114"/>
            <a:ext cx="2831182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82744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12967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27132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13" y="336021"/>
            <a:ext cx="2147882" cy="1176073"/>
          </a:xfrm>
        </p:spPr>
        <p:txBody>
          <a:bodyPr anchor="b"/>
          <a:lstStyle>
            <a:lvl1pPr>
              <a:defRPr sz="23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1182" y="725713"/>
            <a:ext cx="3371404" cy="3581889"/>
          </a:xfrm>
        </p:spPr>
        <p:txBody>
          <a:bodyPr/>
          <a:lstStyle>
            <a:lvl1pPr>
              <a:defRPr sz="2331"/>
            </a:lvl1pPr>
            <a:lvl2pPr>
              <a:defRPr sz="2039"/>
            </a:lvl2pPr>
            <a:lvl3pPr>
              <a:defRPr sz="1748"/>
            </a:lvl3pPr>
            <a:lvl4pPr>
              <a:defRPr sz="1457"/>
            </a:lvl4pPr>
            <a:lvl5pPr>
              <a:defRPr sz="1457"/>
            </a:lvl5pPr>
            <a:lvl6pPr>
              <a:defRPr sz="1457"/>
            </a:lvl6pPr>
            <a:lvl7pPr>
              <a:defRPr sz="1457"/>
            </a:lvl7pPr>
            <a:lvl8pPr>
              <a:defRPr sz="1457"/>
            </a:lvl8pPr>
            <a:lvl9pPr>
              <a:defRPr sz="14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13" y="1512094"/>
            <a:ext cx="2147882" cy="2801341"/>
          </a:xfrm>
        </p:spPr>
        <p:txBody>
          <a:bodyPr/>
          <a:lstStyle>
            <a:lvl1pPr marL="0" indent="0">
              <a:buNone/>
              <a:defRPr sz="1165"/>
            </a:lvl1pPr>
            <a:lvl2pPr marL="332979" indent="0">
              <a:buNone/>
              <a:defRPr sz="1020"/>
            </a:lvl2pPr>
            <a:lvl3pPr marL="665958" indent="0">
              <a:buNone/>
              <a:defRPr sz="874"/>
            </a:lvl3pPr>
            <a:lvl4pPr marL="998936" indent="0">
              <a:buNone/>
              <a:defRPr sz="728"/>
            </a:lvl4pPr>
            <a:lvl5pPr marL="1331915" indent="0">
              <a:buNone/>
              <a:defRPr sz="728"/>
            </a:lvl5pPr>
            <a:lvl6pPr marL="1664894" indent="0">
              <a:buNone/>
              <a:defRPr sz="728"/>
            </a:lvl6pPr>
            <a:lvl7pPr marL="1997873" indent="0">
              <a:buNone/>
              <a:defRPr sz="728"/>
            </a:lvl7pPr>
            <a:lvl8pPr marL="2330851" indent="0">
              <a:buNone/>
              <a:defRPr sz="728"/>
            </a:lvl8pPr>
            <a:lvl9pPr marL="2663830" indent="0">
              <a:buNone/>
              <a:defRPr sz="7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29771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13" y="336021"/>
            <a:ext cx="2147882" cy="1176073"/>
          </a:xfrm>
        </p:spPr>
        <p:txBody>
          <a:bodyPr anchor="b"/>
          <a:lstStyle>
            <a:lvl1pPr>
              <a:defRPr sz="23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1182" y="725713"/>
            <a:ext cx="3371404" cy="3581889"/>
          </a:xfrm>
        </p:spPr>
        <p:txBody>
          <a:bodyPr anchor="t"/>
          <a:lstStyle>
            <a:lvl1pPr marL="0" indent="0">
              <a:buNone/>
              <a:defRPr sz="2331"/>
            </a:lvl1pPr>
            <a:lvl2pPr marL="332979" indent="0">
              <a:buNone/>
              <a:defRPr sz="2039"/>
            </a:lvl2pPr>
            <a:lvl3pPr marL="665958" indent="0">
              <a:buNone/>
              <a:defRPr sz="1748"/>
            </a:lvl3pPr>
            <a:lvl4pPr marL="998936" indent="0">
              <a:buNone/>
              <a:defRPr sz="1457"/>
            </a:lvl4pPr>
            <a:lvl5pPr marL="1331915" indent="0">
              <a:buNone/>
              <a:defRPr sz="1457"/>
            </a:lvl5pPr>
            <a:lvl6pPr marL="1664894" indent="0">
              <a:buNone/>
              <a:defRPr sz="1457"/>
            </a:lvl6pPr>
            <a:lvl7pPr marL="1997873" indent="0">
              <a:buNone/>
              <a:defRPr sz="1457"/>
            </a:lvl7pPr>
            <a:lvl8pPr marL="2330851" indent="0">
              <a:buNone/>
              <a:defRPr sz="1457"/>
            </a:lvl8pPr>
            <a:lvl9pPr marL="2663830" indent="0">
              <a:buNone/>
              <a:defRPr sz="145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13" y="1512094"/>
            <a:ext cx="2147882" cy="2801341"/>
          </a:xfrm>
        </p:spPr>
        <p:txBody>
          <a:bodyPr/>
          <a:lstStyle>
            <a:lvl1pPr marL="0" indent="0">
              <a:buNone/>
              <a:defRPr sz="1165"/>
            </a:lvl1pPr>
            <a:lvl2pPr marL="332979" indent="0">
              <a:buNone/>
              <a:defRPr sz="1020"/>
            </a:lvl2pPr>
            <a:lvl3pPr marL="665958" indent="0">
              <a:buNone/>
              <a:defRPr sz="874"/>
            </a:lvl3pPr>
            <a:lvl4pPr marL="998936" indent="0">
              <a:buNone/>
              <a:defRPr sz="728"/>
            </a:lvl4pPr>
            <a:lvl5pPr marL="1331915" indent="0">
              <a:buNone/>
              <a:defRPr sz="728"/>
            </a:lvl5pPr>
            <a:lvl6pPr marL="1664894" indent="0">
              <a:buNone/>
              <a:defRPr sz="728"/>
            </a:lvl6pPr>
            <a:lvl7pPr marL="1997873" indent="0">
              <a:buNone/>
              <a:defRPr sz="728"/>
            </a:lvl7pPr>
            <a:lvl8pPr marL="2330851" indent="0">
              <a:buNone/>
              <a:defRPr sz="728"/>
            </a:lvl8pPr>
            <a:lvl9pPr marL="2663830" indent="0">
              <a:buNone/>
              <a:defRPr sz="7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83259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845" y="268351"/>
            <a:ext cx="5743873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45" y="1341750"/>
            <a:ext cx="5743873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845" y="4671625"/>
            <a:ext cx="1498402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5980" y="4671625"/>
            <a:ext cx="2247603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03316" y="4671625"/>
            <a:ext cx="1498402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7128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65958" rtl="0" eaLnBrk="1" latinLnBrk="0" hangingPunct="1">
        <a:lnSpc>
          <a:spcPct val="90000"/>
        </a:lnSpc>
        <a:spcBef>
          <a:spcPct val="0"/>
        </a:spcBef>
        <a:buNone/>
        <a:defRPr sz="32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6489" indent="-166489" algn="l" defTabSz="665958" rtl="0" eaLnBrk="1" latinLnBrk="0" hangingPunct="1">
        <a:lnSpc>
          <a:spcPct val="90000"/>
        </a:lnSpc>
        <a:spcBef>
          <a:spcPts val="728"/>
        </a:spcBef>
        <a:buFont typeface="Arial" panose="020B0604020202020204" pitchFamily="34" charset="0"/>
        <a:buChar char="•"/>
        <a:defRPr sz="2039" kern="1200">
          <a:solidFill>
            <a:schemeClr val="tx1"/>
          </a:solidFill>
          <a:latin typeface="+mn-lt"/>
          <a:ea typeface="+mn-ea"/>
          <a:cs typeface="+mn-cs"/>
        </a:defRPr>
      </a:lvl1pPr>
      <a:lvl2pPr marL="499468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748" kern="1200">
          <a:solidFill>
            <a:schemeClr val="tx1"/>
          </a:solidFill>
          <a:latin typeface="+mn-lt"/>
          <a:ea typeface="+mn-ea"/>
          <a:cs typeface="+mn-cs"/>
        </a:defRPr>
      </a:lvl2pPr>
      <a:lvl3pPr marL="832447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457" kern="1200">
          <a:solidFill>
            <a:schemeClr val="tx1"/>
          </a:solidFill>
          <a:latin typeface="+mn-lt"/>
          <a:ea typeface="+mn-ea"/>
          <a:cs typeface="+mn-cs"/>
        </a:defRPr>
      </a:lvl3pPr>
      <a:lvl4pPr marL="1165426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1" kern="1200">
          <a:solidFill>
            <a:schemeClr val="tx1"/>
          </a:solidFill>
          <a:latin typeface="+mn-lt"/>
          <a:ea typeface="+mn-ea"/>
          <a:cs typeface="+mn-cs"/>
        </a:defRPr>
      </a:lvl4pPr>
      <a:lvl5pPr marL="1498404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1" kern="1200">
          <a:solidFill>
            <a:schemeClr val="tx1"/>
          </a:solidFill>
          <a:latin typeface="+mn-lt"/>
          <a:ea typeface="+mn-ea"/>
          <a:cs typeface="+mn-cs"/>
        </a:defRPr>
      </a:lvl5pPr>
      <a:lvl6pPr marL="1831383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1" kern="1200">
          <a:solidFill>
            <a:schemeClr val="tx1"/>
          </a:solidFill>
          <a:latin typeface="+mn-lt"/>
          <a:ea typeface="+mn-ea"/>
          <a:cs typeface="+mn-cs"/>
        </a:defRPr>
      </a:lvl6pPr>
      <a:lvl7pPr marL="2164362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1" kern="1200">
          <a:solidFill>
            <a:schemeClr val="tx1"/>
          </a:solidFill>
          <a:latin typeface="+mn-lt"/>
          <a:ea typeface="+mn-ea"/>
          <a:cs typeface="+mn-cs"/>
        </a:defRPr>
      </a:lvl7pPr>
      <a:lvl8pPr marL="2497341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1" kern="1200">
          <a:solidFill>
            <a:schemeClr val="tx1"/>
          </a:solidFill>
          <a:latin typeface="+mn-lt"/>
          <a:ea typeface="+mn-ea"/>
          <a:cs typeface="+mn-cs"/>
        </a:defRPr>
      </a:lvl8pPr>
      <a:lvl9pPr marL="2830319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1pPr>
      <a:lvl2pPr marL="332979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2pPr>
      <a:lvl3pPr marL="665958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3pPr>
      <a:lvl4pPr marL="998936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4pPr>
      <a:lvl5pPr marL="1331915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5pPr>
      <a:lvl6pPr marL="1664894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6pPr>
      <a:lvl7pPr marL="1997873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7pPr>
      <a:lvl8pPr marL="2330851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8pPr>
      <a:lvl9pPr marL="2663830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Rectangle 8">
            <a:extLst>
              <a:ext uri="{FF2B5EF4-FFF2-40B4-BE49-F238E27FC236}">
                <a16:creationId xmlns:a16="http://schemas.microsoft.com/office/drawing/2014/main" id="{3B0755EA-12C7-4ECF-A757-1A1C5FD7F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6262" y="4008855"/>
            <a:ext cx="1855788" cy="844053"/>
          </a:xfrm>
          <a:prstGeom prst="rect">
            <a:avLst/>
          </a:prstGeom>
          <a:solidFill>
            <a:srgbClr val="00257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Buyers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(Proposition Clients</a:t>
            </a:r>
            <a:r>
              <a:rPr kumimoji="0" 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110" name="Rectangle 12">
            <a:extLst>
              <a:ext uri="{FF2B5EF4-FFF2-40B4-BE49-F238E27FC236}">
                <a16:creationId xmlns:a16="http://schemas.microsoft.com/office/drawing/2014/main" id="{1BAF85BD-1031-4FF7-B709-FBD49061E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6262" y="2090622"/>
            <a:ext cx="1855788" cy="844053"/>
          </a:xfrm>
          <a:prstGeom prst="rect">
            <a:avLst/>
          </a:prstGeom>
          <a:solidFill>
            <a:srgbClr val="00257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Industry Rivals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(Direct Competitors)</a:t>
            </a:r>
          </a:p>
        </p:txBody>
      </p:sp>
      <p:sp>
        <p:nvSpPr>
          <p:cNvPr id="111" name="Rectangle 15">
            <a:extLst>
              <a:ext uri="{FF2B5EF4-FFF2-40B4-BE49-F238E27FC236}">
                <a16:creationId xmlns:a16="http://schemas.microsoft.com/office/drawing/2014/main" id="{6FC36414-7FBE-4B4E-B1D9-54F9B40127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3621" y="3049739"/>
            <a:ext cx="1855788" cy="844053"/>
          </a:xfrm>
          <a:prstGeom prst="rect">
            <a:avLst/>
          </a:prstGeom>
          <a:solidFill>
            <a:srgbClr val="00257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Complementors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(Proposition Partners)</a:t>
            </a:r>
          </a:p>
        </p:txBody>
      </p:sp>
      <p:sp>
        <p:nvSpPr>
          <p:cNvPr id="112" name="Rectangle 5">
            <a:extLst>
              <a:ext uri="{FF2B5EF4-FFF2-40B4-BE49-F238E27FC236}">
                <a16:creationId xmlns:a16="http://schemas.microsoft.com/office/drawing/2014/main" id="{F7CD11D6-A4E4-4340-B7E0-77DB41B06F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6262" y="172388"/>
            <a:ext cx="1855788" cy="844053"/>
          </a:xfrm>
          <a:prstGeom prst="rect">
            <a:avLst/>
          </a:prstGeom>
          <a:solidFill>
            <a:srgbClr val="00257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Suppliers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(Resource Partners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113" name="AutoShape 22">
            <a:extLst>
              <a:ext uri="{FF2B5EF4-FFF2-40B4-BE49-F238E27FC236}">
                <a16:creationId xmlns:a16="http://schemas.microsoft.com/office/drawing/2014/main" id="{3D27548D-5DBB-4E25-9048-6752B7A2E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6156" y="916722"/>
            <a:ext cx="936000" cy="1225864"/>
          </a:xfrm>
          <a:prstGeom prst="upDownArrow">
            <a:avLst>
              <a:gd name="adj1" fmla="val 77965"/>
              <a:gd name="adj2" fmla="val 26986"/>
            </a:avLst>
          </a:prstGeom>
          <a:solidFill>
            <a:srgbClr val="002570">
              <a:lumMod val="60000"/>
              <a:lumOff val="40000"/>
            </a:srgbClr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Up-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stream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Relations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Times New Roman" pitchFamily="18" charset="0"/>
              <a:cs typeface="Arial" charset="0"/>
            </a:endParaRPr>
          </a:p>
        </p:txBody>
      </p:sp>
      <p:sp>
        <p:nvSpPr>
          <p:cNvPr id="114" name="Rectangle 18">
            <a:extLst>
              <a:ext uri="{FF2B5EF4-FFF2-40B4-BE49-F238E27FC236}">
                <a16:creationId xmlns:a16="http://schemas.microsoft.com/office/drawing/2014/main" id="{0721FC51-956E-4837-8219-E105DE182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7201" y="1131505"/>
            <a:ext cx="1855788" cy="844053"/>
          </a:xfrm>
          <a:prstGeom prst="rect">
            <a:avLst/>
          </a:prstGeom>
          <a:solidFill>
            <a:srgbClr val="00257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Contractors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(Activity Partners)</a:t>
            </a:r>
          </a:p>
        </p:txBody>
      </p:sp>
      <p:sp>
        <p:nvSpPr>
          <p:cNvPr id="115" name="Rectangle 15">
            <a:extLst>
              <a:ext uri="{FF2B5EF4-FFF2-40B4-BE49-F238E27FC236}">
                <a16:creationId xmlns:a16="http://schemas.microsoft.com/office/drawing/2014/main" id="{AC29AFA0-42BF-4732-9E07-A4833F04F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57" y="3049739"/>
            <a:ext cx="1855788" cy="844053"/>
          </a:xfrm>
          <a:prstGeom prst="rect">
            <a:avLst/>
          </a:prstGeom>
          <a:solidFill>
            <a:srgbClr val="00257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Substitutes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(Indirect Competitors)</a:t>
            </a:r>
          </a:p>
        </p:txBody>
      </p:sp>
      <p:sp>
        <p:nvSpPr>
          <p:cNvPr id="116" name="Rectangle 18">
            <a:extLst>
              <a:ext uri="{FF2B5EF4-FFF2-40B4-BE49-F238E27FC236}">
                <a16:creationId xmlns:a16="http://schemas.microsoft.com/office/drawing/2014/main" id="{2AAFDF66-DDBC-4E7E-8593-EFBCB24AD3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737" y="1131505"/>
            <a:ext cx="1855788" cy="844053"/>
          </a:xfrm>
          <a:prstGeom prst="rect">
            <a:avLst/>
          </a:prstGeom>
          <a:solidFill>
            <a:srgbClr val="00257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New Entrants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(Potential Competitors)</a:t>
            </a:r>
          </a:p>
        </p:txBody>
      </p:sp>
      <p:sp>
        <p:nvSpPr>
          <p:cNvPr id="117" name="AutoShape 22">
            <a:extLst>
              <a:ext uri="{FF2B5EF4-FFF2-40B4-BE49-F238E27FC236}">
                <a16:creationId xmlns:a16="http://schemas.microsoft.com/office/drawing/2014/main" id="{D3E2882C-505D-44D6-B090-7CC68283C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6156" y="2834956"/>
            <a:ext cx="936000" cy="1225864"/>
          </a:xfrm>
          <a:prstGeom prst="upDownArrow">
            <a:avLst>
              <a:gd name="adj1" fmla="val 77965"/>
              <a:gd name="adj2" fmla="val 26986"/>
            </a:avLst>
          </a:prstGeom>
          <a:solidFill>
            <a:srgbClr val="002570">
              <a:lumMod val="60000"/>
              <a:lumOff val="40000"/>
            </a:srgbClr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Down-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stream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Relations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Times New Roman" pitchFamily="18" charset="0"/>
              <a:cs typeface="Arial" charset="0"/>
            </a:endParaRPr>
          </a:p>
        </p:txBody>
      </p:sp>
      <p:sp>
        <p:nvSpPr>
          <p:cNvPr id="118" name="AutoShape 28">
            <a:extLst>
              <a:ext uri="{FF2B5EF4-FFF2-40B4-BE49-F238E27FC236}">
                <a16:creationId xmlns:a16="http://schemas.microsoft.com/office/drawing/2014/main" id="{3FCB1A83-9025-4612-A24F-EAF0F6102E40}"/>
              </a:ext>
            </a:extLst>
          </p:cNvPr>
          <p:cNvSpPr>
            <a:spLocks noChangeArrowheads="1"/>
          </p:cNvSpPr>
          <p:nvPr/>
        </p:nvSpPr>
        <p:spPr bwMode="auto">
          <a:xfrm rot="1851686">
            <a:off x="4131066" y="2823909"/>
            <a:ext cx="618613" cy="387351"/>
          </a:xfrm>
          <a:prstGeom prst="leftRightArrow">
            <a:avLst>
              <a:gd name="adj1" fmla="val 50000"/>
              <a:gd name="adj2" fmla="val 59344"/>
            </a:avLst>
          </a:prstGeom>
          <a:solidFill>
            <a:srgbClr val="002570">
              <a:lumMod val="60000"/>
              <a:lumOff val="40000"/>
            </a:srgbClr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19" name="AutoShape 28">
            <a:extLst>
              <a:ext uri="{FF2B5EF4-FFF2-40B4-BE49-F238E27FC236}">
                <a16:creationId xmlns:a16="http://schemas.microsoft.com/office/drawing/2014/main" id="{6FF6027D-00EF-4500-8C36-3D9FF474C39C}"/>
              </a:ext>
            </a:extLst>
          </p:cNvPr>
          <p:cNvSpPr>
            <a:spLocks noChangeArrowheads="1"/>
          </p:cNvSpPr>
          <p:nvPr/>
        </p:nvSpPr>
        <p:spPr bwMode="auto">
          <a:xfrm rot="1851686">
            <a:off x="1970826" y="1834039"/>
            <a:ext cx="618613" cy="387351"/>
          </a:xfrm>
          <a:prstGeom prst="leftRightArrow">
            <a:avLst>
              <a:gd name="adj1" fmla="val 50000"/>
              <a:gd name="adj2" fmla="val 59344"/>
            </a:avLst>
          </a:prstGeom>
          <a:solidFill>
            <a:srgbClr val="002570">
              <a:lumMod val="60000"/>
              <a:lumOff val="40000"/>
            </a:srgbClr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grpSp>
        <p:nvGrpSpPr>
          <p:cNvPr id="120" name="Groep 67">
            <a:extLst>
              <a:ext uri="{FF2B5EF4-FFF2-40B4-BE49-F238E27FC236}">
                <a16:creationId xmlns:a16="http://schemas.microsoft.com/office/drawing/2014/main" id="{F324DCA0-68DD-4F1B-AE44-31FF518B8DDB}"/>
              </a:ext>
            </a:extLst>
          </p:cNvPr>
          <p:cNvGrpSpPr>
            <a:grpSpLocks/>
          </p:cNvGrpSpPr>
          <p:nvPr/>
        </p:nvGrpSpPr>
        <p:grpSpPr bwMode="auto">
          <a:xfrm>
            <a:off x="51961" y="92988"/>
            <a:ext cx="2671762" cy="1214438"/>
            <a:chOff x="1259632" y="1549400"/>
            <a:chExt cx="2671649" cy="1214279"/>
          </a:xfrm>
        </p:grpSpPr>
        <p:sp>
          <p:nvSpPr>
            <p:cNvPr id="121" name="Oval 23">
              <a:extLst>
                <a:ext uri="{FF2B5EF4-FFF2-40B4-BE49-F238E27FC236}">
                  <a16:creationId xmlns:a16="http://schemas.microsoft.com/office/drawing/2014/main" id="{52EA70A3-C5C8-432C-B6E1-9C0971B68C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9632" y="1549400"/>
              <a:ext cx="2268984" cy="924261"/>
            </a:xfrm>
            <a:prstGeom prst="ellipse">
              <a:avLst/>
            </a:prstGeom>
            <a:solidFill>
              <a:srgbClr val="002570">
                <a:lumMod val="20000"/>
                <a:lumOff val="80000"/>
              </a:srgbClr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Social Actors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(e.g. </a:t>
              </a:r>
              <a:r>
                <a:rPr lang="en-US" sz="1050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opinion leaders</a:t>
              </a: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, </a:t>
              </a:r>
              <a:r>
                <a:rPr lang="en-US" sz="1050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influencers</a:t>
              </a: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, 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media, community groups)</a:t>
              </a:r>
            </a:p>
          </p:txBody>
        </p:sp>
        <p:cxnSp>
          <p:nvCxnSpPr>
            <p:cNvPr id="122" name="Rechte verbindingslijn met pijl 32">
              <a:extLst>
                <a:ext uri="{FF2B5EF4-FFF2-40B4-BE49-F238E27FC236}">
                  <a16:creationId xmlns:a16="http://schemas.microsoft.com/office/drawing/2014/main" id="{1CD313FC-BFFA-4704-A43C-B757E0C7A4B9}"/>
                </a:ext>
              </a:extLst>
            </p:cNvPr>
            <p:cNvCxnSpPr>
              <a:stCxn id="121" idx="6"/>
            </p:cNvCxnSpPr>
            <p:nvPr/>
          </p:nvCxnSpPr>
          <p:spPr bwMode="auto">
            <a:xfrm>
              <a:off x="3528073" y="2011303"/>
              <a:ext cx="403208" cy="0"/>
            </a:xfrm>
            <a:prstGeom prst="straightConnector1">
              <a:avLst/>
            </a:prstGeom>
            <a:solidFill>
              <a:srgbClr val="425690"/>
            </a:solidFill>
            <a:ln w="31750" cap="flat" cmpd="sng" algn="ctr">
              <a:solidFill>
                <a:srgbClr val="001E5F">
                  <a:lumMod val="50000"/>
                  <a:lumOff val="50000"/>
                </a:srgb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3" name="Rechte verbindingslijn met pijl 35">
              <a:extLst>
                <a:ext uri="{FF2B5EF4-FFF2-40B4-BE49-F238E27FC236}">
                  <a16:creationId xmlns:a16="http://schemas.microsoft.com/office/drawing/2014/main" id="{A4471D4F-3C3A-4CE1-BCCE-0261E24237A2}"/>
                </a:ext>
              </a:extLst>
            </p:cNvPr>
            <p:cNvCxnSpPr>
              <a:stCxn id="121" idx="5"/>
            </p:cNvCxnSpPr>
            <p:nvPr/>
          </p:nvCxnSpPr>
          <p:spPr bwMode="auto">
            <a:xfrm>
              <a:off x="3196300" y="2338285"/>
              <a:ext cx="447656" cy="425394"/>
            </a:xfrm>
            <a:prstGeom prst="straightConnector1">
              <a:avLst/>
            </a:prstGeom>
            <a:solidFill>
              <a:srgbClr val="425690"/>
            </a:solidFill>
            <a:ln w="31750" cap="flat" cmpd="sng" algn="ctr">
              <a:solidFill>
                <a:srgbClr val="001E5F">
                  <a:lumMod val="50000"/>
                  <a:lumOff val="50000"/>
                </a:srgb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4" name="Rechte verbindingslijn met pijl 39">
              <a:extLst>
                <a:ext uri="{FF2B5EF4-FFF2-40B4-BE49-F238E27FC236}">
                  <a16:creationId xmlns:a16="http://schemas.microsoft.com/office/drawing/2014/main" id="{6037A3C4-B3C3-4259-A7F7-8B5B11E10C0F}"/>
                </a:ext>
              </a:extLst>
            </p:cNvPr>
            <p:cNvCxnSpPr>
              <a:stCxn id="121" idx="4"/>
            </p:cNvCxnSpPr>
            <p:nvPr/>
          </p:nvCxnSpPr>
          <p:spPr bwMode="auto">
            <a:xfrm flipH="1">
              <a:off x="2321624" y="2473204"/>
              <a:ext cx="73022" cy="290475"/>
            </a:xfrm>
            <a:prstGeom prst="straightConnector1">
              <a:avLst/>
            </a:prstGeom>
            <a:solidFill>
              <a:srgbClr val="425690"/>
            </a:solidFill>
            <a:ln w="31750" cap="flat" cmpd="sng" algn="ctr">
              <a:solidFill>
                <a:srgbClr val="001E5F">
                  <a:lumMod val="50000"/>
                  <a:lumOff val="50000"/>
                </a:srgb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25" name="Groep 74">
            <a:extLst>
              <a:ext uri="{FF2B5EF4-FFF2-40B4-BE49-F238E27FC236}">
                <a16:creationId xmlns:a16="http://schemas.microsoft.com/office/drawing/2014/main" id="{CC750EF3-0047-484F-9520-6EBA9C8F7857}"/>
              </a:ext>
            </a:extLst>
          </p:cNvPr>
          <p:cNvGrpSpPr>
            <a:grpSpLocks/>
          </p:cNvGrpSpPr>
          <p:nvPr/>
        </p:nvGrpSpPr>
        <p:grpSpPr bwMode="auto">
          <a:xfrm>
            <a:off x="51961" y="3593426"/>
            <a:ext cx="2600325" cy="1331912"/>
            <a:chOff x="1331640" y="5049662"/>
            <a:chExt cx="2599641" cy="1331666"/>
          </a:xfrm>
        </p:grpSpPr>
        <p:sp>
          <p:nvSpPr>
            <p:cNvPr id="126" name="Oval 23">
              <a:extLst>
                <a:ext uri="{FF2B5EF4-FFF2-40B4-BE49-F238E27FC236}">
                  <a16:creationId xmlns:a16="http://schemas.microsoft.com/office/drawing/2014/main" id="{DE7DB270-7D16-4576-95EB-DE92E0F26E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1640" y="5457067"/>
              <a:ext cx="2268984" cy="924261"/>
            </a:xfrm>
            <a:prstGeom prst="ellipse">
              <a:avLst/>
            </a:prstGeom>
            <a:solidFill>
              <a:srgbClr val="002570">
                <a:lumMod val="20000"/>
                <a:lumOff val="80000"/>
              </a:srgbClr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Political Actors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(e.g. governments, lobbyists, 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parties, regulators)</a:t>
              </a:r>
            </a:p>
          </p:txBody>
        </p:sp>
        <p:cxnSp>
          <p:nvCxnSpPr>
            <p:cNvPr id="127" name="Rechte verbindingslijn met pijl 44">
              <a:extLst>
                <a:ext uri="{FF2B5EF4-FFF2-40B4-BE49-F238E27FC236}">
                  <a16:creationId xmlns:a16="http://schemas.microsoft.com/office/drawing/2014/main" id="{F374D44F-0EAF-4F38-9CD7-F2C90BE45181}"/>
                </a:ext>
              </a:extLst>
            </p:cNvPr>
            <p:cNvCxnSpPr/>
            <p:nvPr/>
          </p:nvCxnSpPr>
          <p:spPr bwMode="auto">
            <a:xfrm>
              <a:off x="3601168" y="5919451"/>
              <a:ext cx="330113" cy="0"/>
            </a:xfrm>
            <a:prstGeom prst="straightConnector1">
              <a:avLst/>
            </a:prstGeom>
            <a:solidFill>
              <a:srgbClr val="425690"/>
            </a:solidFill>
            <a:ln w="31750" cap="flat" cmpd="sng" algn="ctr">
              <a:solidFill>
                <a:srgbClr val="001E5F">
                  <a:lumMod val="50000"/>
                  <a:lumOff val="50000"/>
                </a:srgb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8" name="Rechte verbindingslijn met pijl 45">
              <a:extLst>
                <a:ext uri="{FF2B5EF4-FFF2-40B4-BE49-F238E27FC236}">
                  <a16:creationId xmlns:a16="http://schemas.microsoft.com/office/drawing/2014/main" id="{E897CD12-50B8-47B3-A78A-12C594F995C8}"/>
                </a:ext>
              </a:extLst>
            </p:cNvPr>
            <p:cNvCxnSpPr>
              <a:stCxn id="126" idx="7"/>
            </p:cNvCxnSpPr>
            <p:nvPr/>
          </p:nvCxnSpPr>
          <p:spPr bwMode="auto">
            <a:xfrm flipV="1">
              <a:off x="3267881" y="5049662"/>
              <a:ext cx="584046" cy="542825"/>
            </a:xfrm>
            <a:prstGeom prst="straightConnector1">
              <a:avLst/>
            </a:prstGeom>
            <a:solidFill>
              <a:srgbClr val="425690"/>
            </a:solidFill>
            <a:ln w="31750" cap="flat" cmpd="sng" algn="ctr">
              <a:solidFill>
                <a:srgbClr val="001E5F">
                  <a:lumMod val="50000"/>
                  <a:lumOff val="50000"/>
                </a:srgb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9" name="Rechte verbindingslijn met pijl 46">
              <a:extLst>
                <a:ext uri="{FF2B5EF4-FFF2-40B4-BE49-F238E27FC236}">
                  <a16:creationId xmlns:a16="http://schemas.microsoft.com/office/drawing/2014/main" id="{C59A4590-01A9-43B7-A2EB-79789098E1FC}"/>
                </a:ext>
              </a:extLst>
            </p:cNvPr>
            <p:cNvCxnSpPr/>
            <p:nvPr/>
          </p:nvCxnSpPr>
          <p:spPr bwMode="auto">
            <a:xfrm flipH="1" flipV="1">
              <a:off x="2393398" y="5181400"/>
              <a:ext cx="73006" cy="276174"/>
            </a:xfrm>
            <a:prstGeom prst="straightConnector1">
              <a:avLst/>
            </a:prstGeom>
            <a:solidFill>
              <a:srgbClr val="425690"/>
            </a:solidFill>
            <a:ln w="31750" cap="flat" cmpd="sng" algn="ctr">
              <a:solidFill>
                <a:srgbClr val="001E5F">
                  <a:lumMod val="50000"/>
                  <a:lumOff val="50000"/>
                </a:srgb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30" name="AutoShape 28">
            <a:extLst>
              <a:ext uri="{FF2B5EF4-FFF2-40B4-BE49-F238E27FC236}">
                <a16:creationId xmlns:a16="http://schemas.microsoft.com/office/drawing/2014/main" id="{0326994E-3EFF-4D36-A901-47AF8A7B1B84}"/>
              </a:ext>
            </a:extLst>
          </p:cNvPr>
          <p:cNvSpPr>
            <a:spLocks noChangeArrowheads="1"/>
          </p:cNvSpPr>
          <p:nvPr/>
        </p:nvSpPr>
        <p:spPr bwMode="auto">
          <a:xfrm rot="1851686">
            <a:off x="1970826" y="3778255"/>
            <a:ext cx="618613" cy="387351"/>
          </a:xfrm>
          <a:prstGeom prst="leftRightArrow">
            <a:avLst>
              <a:gd name="adj1" fmla="val 50000"/>
              <a:gd name="adj2" fmla="val 59344"/>
            </a:avLst>
          </a:prstGeom>
          <a:solidFill>
            <a:srgbClr val="002570">
              <a:lumMod val="60000"/>
              <a:lumOff val="40000"/>
            </a:srgbClr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grpSp>
        <p:nvGrpSpPr>
          <p:cNvPr id="131" name="Groep 73">
            <a:extLst>
              <a:ext uri="{FF2B5EF4-FFF2-40B4-BE49-F238E27FC236}">
                <a16:creationId xmlns:a16="http://schemas.microsoft.com/office/drawing/2014/main" id="{8A037548-8028-471F-BABD-EBAAD1BA4A0A}"/>
              </a:ext>
            </a:extLst>
          </p:cNvPr>
          <p:cNvGrpSpPr>
            <a:grpSpLocks/>
          </p:cNvGrpSpPr>
          <p:nvPr/>
        </p:nvGrpSpPr>
        <p:grpSpPr bwMode="auto">
          <a:xfrm>
            <a:off x="4030236" y="91401"/>
            <a:ext cx="2574925" cy="1216025"/>
            <a:chOff x="5236994" y="1548592"/>
            <a:chExt cx="2575366" cy="1215087"/>
          </a:xfrm>
        </p:grpSpPr>
        <p:sp>
          <p:nvSpPr>
            <p:cNvPr id="132" name="Oval 23">
              <a:extLst>
                <a:ext uri="{FF2B5EF4-FFF2-40B4-BE49-F238E27FC236}">
                  <a16:creationId xmlns:a16="http://schemas.microsoft.com/office/drawing/2014/main" id="{121A3AF8-7A27-470C-A044-C4BB3E786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6848" y="1548592"/>
              <a:ext cx="2195512" cy="924261"/>
            </a:xfrm>
            <a:prstGeom prst="ellipse">
              <a:avLst/>
            </a:prstGeom>
            <a:solidFill>
              <a:srgbClr val="002570">
                <a:lumMod val="20000"/>
                <a:lumOff val="80000"/>
              </a:srgbClr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Economic Actors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(e.g. tax authority, central banks,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stock markets, unions)</a:t>
              </a:r>
            </a:p>
          </p:txBody>
        </p:sp>
        <p:cxnSp>
          <p:nvCxnSpPr>
            <p:cNvPr id="133" name="Rechte verbindingslijn met pijl 86">
              <a:extLst>
                <a:ext uri="{FF2B5EF4-FFF2-40B4-BE49-F238E27FC236}">
                  <a16:creationId xmlns:a16="http://schemas.microsoft.com/office/drawing/2014/main" id="{52B36D7C-772A-4D65-9749-86BB74059FE8}"/>
                </a:ext>
              </a:extLst>
            </p:cNvPr>
            <p:cNvCxnSpPr/>
            <p:nvPr/>
          </p:nvCxnSpPr>
          <p:spPr bwMode="auto">
            <a:xfrm flipH="1">
              <a:off x="5276688" y="2336970"/>
              <a:ext cx="662101" cy="426709"/>
            </a:xfrm>
            <a:prstGeom prst="straightConnector1">
              <a:avLst/>
            </a:prstGeom>
            <a:solidFill>
              <a:srgbClr val="425690"/>
            </a:solidFill>
            <a:ln w="31750" cap="flat" cmpd="sng" algn="ctr">
              <a:solidFill>
                <a:srgbClr val="001E5F">
                  <a:lumMod val="50000"/>
                  <a:lumOff val="50000"/>
                </a:srgb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4" name="Rechte verbindingslijn met pijl 87">
              <a:extLst>
                <a:ext uri="{FF2B5EF4-FFF2-40B4-BE49-F238E27FC236}">
                  <a16:creationId xmlns:a16="http://schemas.microsoft.com/office/drawing/2014/main" id="{268A51B5-59A0-4A0D-B548-793B2CF19C9C}"/>
                </a:ext>
              </a:extLst>
            </p:cNvPr>
            <p:cNvCxnSpPr>
              <a:stCxn id="132" idx="4"/>
            </p:cNvCxnSpPr>
            <p:nvPr/>
          </p:nvCxnSpPr>
          <p:spPr bwMode="auto">
            <a:xfrm>
              <a:off x="6715209" y="2473390"/>
              <a:ext cx="107968" cy="290289"/>
            </a:xfrm>
            <a:prstGeom prst="straightConnector1">
              <a:avLst/>
            </a:prstGeom>
            <a:solidFill>
              <a:srgbClr val="425690"/>
            </a:solidFill>
            <a:ln w="31750" cap="flat" cmpd="sng" algn="ctr">
              <a:solidFill>
                <a:srgbClr val="001E5F">
                  <a:lumMod val="50000"/>
                  <a:lumOff val="50000"/>
                </a:srgb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5" name="Rechte verbindingslijn met pijl 88">
              <a:extLst>
                <a:ext uri="{FF2B5EF4-FFF2-40B4-BE49-F238E27FC236}">
                  <a16:creationId xmlns:a16="http://schemas.microsoft.com/office/drawing/2014/main" id="{03E3B428-C3CF-4268-B2E4-C43C3E4F2EA2}"/>
                </a:ext>
              </a:extLst>
            </p:cNvPr>
            <p:cNvCxnSpPr/>
            <p:nvPr/>
          </p:nvCxnSpPr>
          <p:spPr bwMode="auto">
            <a:xfrm flipH="1">
              <a:off x="5236994" y="2010198"/>
              <a:ext cx="379477" cy="0"/>
            </a:xfrm>
            <a:prstGeom prst="straightConnector1">
              <a:avLst/>
            </a:prstGeom>
            <a:solidFill>
              <a:srgbClr val="425690"/>
            </a:solidFill>
            <a:ln w="31750" cap="flat" cmpd="sng" algn="ctr">
              <a:solidFill>
                <a:srgbClr val="001E5F">
                  <a:lumMod val="50000"/>
                  <a:lumOff val="50000"/>
                </a:srgb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36" name="AutoShape 28">
            <a:extLst>
              <a:ext uri="{FF2B5EF4-FFF2-40B4-BE49-F238E27FC236}">
                <a16:creationId xmlns:a16="http://schemas.microsoft.com/office/drawing/2014/main" id="{9D4681F5-8334-47E6-A35C-962CADC18EF7}"/>
              </a:ext>
            </a:extLst>
          </p:cNvPr>
          <p:cNvSpPr>
            <a:spLocks noChangeArrowheads="1"/>
          </p:cNvSpPr>
          <p:nvPr/>
        </p:nvSpPr>
        <p:spPr bwMode="auto">
          <a:xfrm rot="1851686">
            <a:off x="4111252" y="879693"/>
            <a:ext cx="618613" cy="387351"/>
          </a:xfrm>
          <a:prstGeom prst="leftRightArrow">
            <a:avLst>
              <a:gd name="adj1" fmla="val 50000"/>
              <a:gd name="adj2" fmla="val 59344"/>
            </a:avLst>
          </a:prstGeom>
          <a:solidFill>
            <a:srgbClr val="002570">
              <a:lumMod val="60000"/>
              <a:lumOff val="40000"/>
            </a:srgbClr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grpSp>
        <p:nvGrpSpPr>
          <p:cNvPr id="137" name="Groep 75">
            <a:extLst>
              <a:ext uri="{FF2B5EF4-FFF2-40B4-BE49-F238E27FC236}">
                <a16:creationId xmlns:a16="http://schemas.microsoft.com/office/drawing/2014/main" id="{A03FC447-599C-4438-AA08-F198A8125E9D}"/>
              </a:ext>
            </a:extLst>
          </p:cNvPr>
          <p:cNvGrpSpPr>
            <a:grpSpLocks/>
          </p:cNvGrpSpPr>
          <p:nvPr/>
        </p:nvGrpSpPr>
        <p:grpSpPr bwMode="auto">
          <a:xfrm>
            <a:off x="4012773" y="3593426"/>
            <a:ext cx="2589213" cy="1331912"/>
            <a:chOff x="5276622" y="5049662"/>
            <a:chExt cx="2588894" cy="1331666"/>
          </a:xfrm>
        </p:grpSpPr>
        <p:sp>
          <p:nvSpPr>
            <p:cNvPr id="138" name="Oval 23">
              <a:extLst>
                <a:ext uri="{FF2B5EF4-FFF2-40B4-BE49-F238E27FC236}">
                  <a16:creationId xmlns:a16="http://schemas.microsoft.com/office/drawing/2014/main" id="{D7290060-7F07-4DCA-89C5-1BD1247688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0004" y="5457067"/>
              <a:ext cx="2195512" cy="924261"/>
            </a:xfrm>
            <a:prstGeom prst="ellipse">
              <a:avLst/>
            </a:prstGeom>
            <a:solidFill>
              <a:srgbClr val="002570">
                <a:lumMod val="20000"/>
                <a:lumOff val="80000"/>
              </a:srgbClr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Technology Actors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(e.g. </a:t>
              </a:r>
              <a:r>
                <a:rPr lang="en-US" sz="1050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universities</a:t>
              </a: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, </a:t>
              </a:r>
              <a:r>
                <a:rPr lang="en-US" sz="1050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standard setters</a:t>
              </a: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, 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researchers, patent office)</a:t>
              </a:r>
            </a:p>
          </p:txBody>
        </p:sp>
        <p:cxnSp>
          <p:nvCxnSpPr>
            <p:cNvPr id="139" name="Rechte verbindingslijn met pijl 99">
              <a:extLst>
                <a:ext uri="{FF2B5EF4-FFF2-40B4-BE49-F238E27FC236}">
                  <a16:creationId xmlns:a16="http://schemas.microsoft.com/office/drawing/2014/main" id="{46E4D44B-9F06-427B-8CCE-8B6F200F7F80}"/>
                </a:ext>
              </a:extLst>
            </p:cNvPr>
            <p:cNvCxnSpPr/>
            <p:nvPr/>
          </p:nvCxnSpPr>
          <p:spPr bwMode="auto">
            <a:xfrm flipH="1" flipV="1">
              <a:off x="5276622" y="5049662"/>
              <a:ext cx="714287" cy="542825"/>
            </a:xfrm>
            <a:prstGeom prst="straightConnector1">
              <a:avLst/>
            </a:prstGeom>
            <a:solidFill>
              <a:srgbClr val="425690"/>
            </a:solidFill>
            <a:ln w="31750" cap="flat" cmpd="sng" algn="ctr">
              <a:solidFill>
                <a:srgbClr val="001E5F">
                  <a:lumMod val="50000"/>
                  <a:lumOff val="50000"/>
                </a:srgb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0" name="Rechte verbindingslijn met pijl 100">
              <a:extLst>
                <a:ext uri="{FF2B5EF4-FFF2-40B4-BE49-F238E27FC236}">
                  <a16:creationId xmlns:a16="http://schemas.microsoft.com/office/drawing/2014/main" id="{E949C21A-B762-4BEA-BC46-F38ED2206199}"/>
                </a:ext>
              </a:extLst>
            </p:cNvPr>
            <p:cNvCxnSpPr/>
            <p:nvPr/>
          </p:nvCxnSpPr>
          <p:spPr bwMode="auto">
            <a:xfrm flipH="1">
              <a:off x="5276622" y="5919451"/>
              <a:ext cx="393651" cy="0"/>
            </a:xfrm>
            <a:prstGeom prst="straightConnector1">
              <a:avLst/>
            </a:prstGeom>
            <a:solidFill>
              <a:srgbClr val="425690"/>
            </a:solidFill>
            <a:ln w="31750" cap="flat" cmpd="sng" algn="ctr">
              <a:solidFill>
                <a:srgbClr val="001E5F">
                  <a:lumMod val="50000"/>
                  <a:lumOff val="50000"/>
                </a:srgb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1" name="Rechte verbindingslijn met pijl 101">
              <a:extLst>
                <a:ext uri="{FF2B5EF4-FFF2-40B4-BE49-F238E27FC236}">
                  <a16:creationId xmlns:a16="http://schemas.microsoft.com/office/drawing/2014/main" id="{0BCA22FC-F09E-49C9-BE45-638A5ECF58F9}"/>
                </a:ext>
              </a:extLst>
            </p:cNvPr>
            <p:cNvCxnSpPr/>
            <p:nvPr/>
          </p:nvCxnSpPr>
          <p:spPr bwMode="auto">
            <a:xfrm flipV="1">
              <a:off x="6767101" y="5181400"/>
              <a:ext cx="109524" cy="276174"/>
            </a:xfrm>
            <a:prstGeom prst="straightConnector1">
              <a:avLst/>
            </a:prstGeom>
            <a:solidFill>
              <a:srgbClr val="425690"/>
            </a:solidFill>
            <a:ln w="31750" cap="flat" cmpd="sng" algn="ctr">
              <a:solidFill>
                <a:srgbClr val="001E5F">
                  <a:lumMod val="50000"/>
                  <a:lumOff val="50000"/>
                </a:srgb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42" name="AutoShape 28">
            <a:extLst>
              <a:ext uri="{FF2B5EF4-FFF2-40B4-BE49-F238E27FC236}">
                <a16:creationId xmlns:a16="http://schemas.microsoft.com/office/drawing/2014/main" id="{869CB9C5-4BAF-4342-9995-934BC1A3DD8E}"/>
              </a:ext>
            </a:extLst>
          </p:cNvPr>
          <p:cNvSpPr>
            <a:spLocks noChangeArrowheads="1"/>
          </p:cNvSpPr>
          <p:nvPr/>
        </p:nvSpPr>
        <p:spPr bwMode="auto">
          <a:xfrm rot="19748314" flipV="1">
            <a:off x="4140707" y="1834039"/>
            <a:ext cx="618613" cy="387351"/>
          </a:xfrm>
          <a:prstGeom prst="leftRightArrow">
            <a:avLst>
              <a:gd name="adj1" fmla="val 50000"/>
              <a:gd name="adj2" fmla="val 59344"/>
            </a:avLst>
          </a:prstGeom>
          <a:solidFill>
            <a:srgbClr val="002570">
              <a:lumMod val="60000"/>
              <a:lumOff val="40000"/>
            </a:srgbClr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43" name="AutoShape 28">
            <a:extLst>
              <a:ext uri="{FF2B5EF4-FFF2-40B4-BE49-F238E27FC236}">
                <a16:creationId xmlns:a16="http://schemas.microsoft.com/office/drawing/2014/main" id="{4A42EBB1-D0B6-4E67-A78C-14B65EB15091}"/>
              </a:ext>
            </a:extLst>
          </p:cNvPr>
          <p:cNvSpPr>
            <a:spLocks noChangeArrowheads="1"/>
          </p:cNvSpPr>
          <p:nvPr/>
        </p:nvSpPr>
        <p:spPr bwMode="auto">
          <a:xfrm rot="19748314" flipV="1">
            <a:off x="4140707" y="3778255"/>
            <a:ext cx="618613" cy="387351"/>
          </a:xfrm>
          <a:prstGeom prst="leftRightArrow">
            <a:avLst>
              <a:gd name="adj1" fmla="val 50000"/>
              <a:gd name="adj2" fmla="val 59344"/>
            </a:avLst>
          </a:prstGeom>
          <a:solidFill>
            <a:srgbClr val="002570">
              <a:lumMod val="60000"/>
              <a:lumOff val="40000"/>
            </a:srgbClr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44" name="TextBox 54">
            <a:extLst>
              <a:ext uri="{FF2B5EF4-FFF2-40B4-BE49-F238E27FC236}">
                <a16:creationId xmlns:a16="http://schemas.microsoft.com/office/drawing/2014/main" id="{C226B545-C5C9-4F1E-9131-182232A26927}"/>
              </a:ext>
            </a:extLst>
          </p:cNvPr>
          <p:cNvSpPr txBox="1"/>
          <p:nvPr/>
        </p:nvSpPr>
        <p:spPr>
          <a:xfrm>
            <a:off x="5528269" y="1790518"/>
            <a:ext cx="85632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700" i="1" dirty="0">
                <a:solidFill>
                  <a:schemeClr val="bg1"/>
                </a:solidFill>
              </a:rPr>
              <a:t>©Ron Meyer 2022</a:t>
            </a:r>
            <a:endParaRPr lang="en-US" sz="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44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A8DEBAD-ABD3-46E5-9D52-EE71B2AB3920}"/>
</file>

<file path=customXml/itemProps2.xml><?xml version="1.0" encoding="utf-8"?>
<ds:datastoreItem xmlns:ds="http://schemas.openxmlformats.org/officeDocument/2006/customXml" ds:itemID="{DC747000-431C-4EE9-A0B4-7704DAF0ABAF}"/>
</file>

<file path=customXml/itemProps3.xml><?xml version="1.0" encoding="utf-8"?>
<ds:datastoreItem xmlns:ds="http://schemas.openxmlformats.org/officeDocument/2006/customXml" ds:itemID="{C8CF0CEF-453D-4DB8-BE8D-30FE3E5C49C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114</Words>
  <Application>Microsoft Office PowerPoint</Application>
  <PresentationFormat>Custom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2</cp:revision>
  <dcterms:created xsi:type="dcterms:W3CDTF">2021-12-07T10:47:09Z</dcterms:created>
  <dcterms:modified xsi:type="dcterms:W3CDTF">2025-04-16T12:19:37Z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