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8999538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F468C-2527-4B06-BA2D-08CE3639CCA7}" v="1" dt="2025-04-16T13:53:25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0BBF468C-2527-4B06-BA2D-08CE3639CCA7}"/>
    <pc:docChg chg="modSld">
      <pc:chgData name="Ron Meyer" userId="65e0fe92-5782-4809-b035-4f1ab31a5557" providerId="ADAL" clId="{0BBF468C-2527-4B06-BA2D-08CE3639CCA7}" dt="2025-04-16T13:53:25.524" v="0" actId="164"/>
      <pc:docMkLst>
        <pc:docMk/>
      </pc:docMkLst>
      <pc:sldChg chg="addSp modSp modAnim">
        <pc:chgData name="Ron Meyer" userId="65e0fe92-5782-4809-b035-4f1ab31a5557" providerId="ADAL" clId="{0BBF468C-2527-4B06-BA2D-08CE3639CCA7}" dt="2025-04-16T13:53:25.524" v="0" actId="164"/>
        <pc:sldMkLst>
          <pc:docMk/>
          <pc:sldMk cId="2043403935" sldId="256"/>
        </pc:sldMkLst>
        <pc:spChg chg="mod">
          <ac:chgData name="Ron Meyer" userId="65e0fe92-5782-4809-b035-4f1ab31a5557" providerId="ADAL" clId="{0BBF468C-2527-4B06-BA2D-08CE3639CCA7}" dt="2025-04-16T13:53:25.524" v="0" actId="164"/>
          <ac:spMkLst>
            <pc:docMk/>
            <pc:sldMk cId="2043403935" sldId="256"/>
            <ac:spMk id="109" creationId="{0E4A52A1-C8BF-0EA1-EF26-4DBA133C796E}"/>
          </ac:spMkLst>
        </pc:spChg>
        <pc:spChg chg="mod">
          <ac:chgData name="Ron Meyer" userId="65e0fe92-5782-4809-b035-4f1ab31a5557" providerId="ADAL" clId="{0BBF468C-2527-4B06-BA2D-08CE3639CCA7}" dt="2025-04-16T13:53:25.524" v="0" actId="164"/>
          <ac:spMkLst>
            <pc:docMk/>
            <pc:sldMk cId="2043403935" sldId="256"/>
            <ac:spMk id="198" creationId="{94A279AE-B7CC-3113-6A61-F3749DD1C5E4}"/>
          </ac:spMkLst>
        </pc:spChg>
        <pc:spChg chg="mod">
          <ac:chgData name="Ron Meyer" userId="65e0fe92-5782-4809-b035-4f1ab31a5557" providerId="ADAL" clId="{0BBF468C-2527-4B06-BA2D-08CE3639CCA7}" dt="2025-04-16T13:53:25.524" v="0" actId="164"/>
          <ac:spMkLst>
            <pc:docMk/>
            <pc:sldMk cId="2043403935" sldId="256"/>
            <ac:spMk id="216" creationId="{20D061E0-45C7-6E9E-06B2-4C0DC9AB1E8A}"/>
          </ac:spMkLst>
        </pc:spChg>
        <pc:grpChg chg="add 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" creationId="{B19F546A-504C-F89E-8DBC-C72986F5E7B9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10" creationId="{959ABF3A-A424-D82A-895A-0FF2A6FAF50A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13" creationId="{F079A1B6-563F-E1BC-5010-96B9FF58E993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16" creationId="{05B8D0E0-37CC-0BD0-087F-BDBFC4EF451C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19" creationId="{EC926291-B8EC-5C91-87DE-AF3D8EC6BEAE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22" creationId="{6C87D375-FD0D-2443-1481-4B19B401CBFF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26" creationId="{7985B018-7D5C-7C08-4EB4-8CD6EA115D3F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29" creationId="{82AE8FF0-D536-CB20-4B45-8EE27B5A4FD9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32" creationId="{9545C56A-082B-C6EB-B8BF-EACE0D9B88E8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135" creationId="{AB9B43D5-F5F8-EAA3-D2EE-40F431F52DBA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01" creationId="{3AD969E6-7E32-31D3-3D51-13A7B22492A2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04" creationId="{EB20BE16-D46B-82AF-0975-8732938AC1E9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07" creationId="{0A233C6A-3AE3-6879-74F3-6B104E9CED02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10" creationId="{5C73EE6D-F9B1-27CE-0CE6-353421C43FCE}"/>
          </ac:grpSpMkLst>
        </pc:grpChg>
        <pc:grpChg chg="mod">
          <ac:chgData name="Ron Meyer" userId="65e0fe92-5782-4809-b035-4f1ab31a5557" providerId="ADAL" clId="{0BBF468C-2527-4B06-BA2D-08CE3639CCA7}" dt="2025-04-16T13:53:25.524" v="0" actId="164"/>
          <ac:grpSpMkLst>
            <pc:docMk/>
            <pc:sldMk cId="2043403935" sldId="256"/>
            <ac:grpSpMk id="213" creationId="{625A5A12-807B-A1BD-B90F-ECB07D8800B9}"/>
          </ac:grpSpMkLst>
        </pc:grpChg>
        <pc:cxnChg chg="mod">
          <ac:chgData name="Ron Meyer" userId="65e0fe92-5782-4809-b035-4f1ab31a5557" providerId="ADAL" clId="{0BBF468C-2527-4B06-BA2D-08CE3639CCA7}" dt="2025-04-16T13:53:25.524" v="0" actId="164"/>
          <ac:cxnSpMkLst>
            <pc:docMk/>
            <pc:sldMk cId="2043403935" sldId="256"/>
            <ac:cxnSpMk id="125" creationId="{3985D42F-DB3B-3B1D-4FA3-C61F04FD143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54243"/>
            <a:ext cx="6749654" cy="1817229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741551"/>
            <a:ext cx="6749654" cy="1260219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363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013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77901"/>
            <a:ext cx="1940525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77901"/>
            <a:ext cx="5709082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9032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629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301301"/>
            <a:ext cx="7762102" cy="2171250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493092"/>
            <a:ext cx="7762102" cy="1141809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099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89503"/>
            <a:ext cx="3824804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89503"/>
            <a:ext cx="3824804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215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77901"/>
            <a:ext cx="7762102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79552"/>
            <a:ext cx="3807226" cy="627089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906640"/>
            <a:ext cx="3807226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79552"/>
            <a:ext cx="3825976" cy="627089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906640"/>
            <a:ext cx="3825976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59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2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137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7980"/>
            <a:ext cx="2902585" cy="1217930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51541"/>
            <a:ext cx="4556016" cy="3709370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65910"/>
            <a:ext cx="2902585" cy="2901042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661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47980"/>
            <a:ext cx="2902585" cy="1217930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51541"/>
            <a:ext cx="4556016" cy="3709370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65910"/>
            <a:ext cx="2902585" cy="2901042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582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77901"/>
            <a:ext cx="7762102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89503"/>
            <a:ext cx="7762102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837889"/>
            <a:ext cx="2024896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837889"/>
            <a:ext cx="3037344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837889"/>
            <a:ext cx="2024896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002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19F546A-504C-F89E-8DBC-C72986F5E7B9}"/>
              </a:ext>
            </a:extLst>
          </p:cNvPr>
          <p:cNvGrpSpPr/>
          <p:nvPr/>
        </p:nvGrpSpPr>
        <p:grpSpPr>
          <a:xfrm>
            <a:off x="69135" y="200211"/>
            <a:ext cx="8882675" cy="4908487"/>
            <a:chOff x="69135" y="200211"/>
            <a:chExt cx="8882675" cy="4908487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E4A52A1-C8BF-0EA1-EF26-4DBA133C796E}"/>
                </a:ext>
              </a:extLst>
            </p:cNvPr>
            <p:cNvSpPr/>
            <p:nvPr/>
          </p:nvSpPr>
          <p:spPr bwMode="auto">
            <a:xfrm>
              <a:off x="69135" y="3620491"/>
              <a:ext cx="8858250" cy="1488207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959ABF3A-A424-D82A-895A-0FF2A6FAF50A}"/>
                </a:ext>
              </a:extLst>
            </p:cNvPr>
            <p:cNvGrpSpPr/>
            <p:nvPr/>
          </p:nvGrpSpPr>
          <p:grpSpPr>
            <a:xfrm>
              <a:off x="177940" y="3764507"/>
              <a:ext cx="4320216" cy="1259928"/>
              <a:chOff x="251680" y="5085184"/>
              <a:chExt cx="4320216" cy="1259928"/>
            </a:xfrm>
          </p:grpSpPr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EF835AC5-A30F-0E0A-9F18-D5C6D95AC04F}"/>
                  </a:ext>
                </a:extLst>
              </p:cNvPr>
              <p:cNvSpPr/>
              <p:nvPr/>
            </p:nvSpPr>
            <p:spPr bwMode="auto">
              <a:xfrm>
                <a:off x="251680" y="5337112"/>
                <a:ext cx="1620000" cy="1008000"/>
              </a:xfrm>
              <a:prstGeom prst="round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Tangible 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E.g. goods, money, land, buildings </a:t>
                </a:r>
              </a:p>
            </p:txBody>
          </p:sp>
          <p:cxnSp>
            <p:nvCxnSpPr>
              <p:cNvPr id="112" name="Connector: Elbow 111">
                <a:extLst>
                  <a:ext uri="{FF2B5EF4-FFF2-40B4-BE49-F238E27FC236}">
                    <a16:creationId xmlns:a16="http://schemas.microsoft.com/office/drawing/2014/main" id="{16917890-1908-F22D-BDCD-9BCCB8398351}"/>
                  </a:ext>
                </a:extLst>
              </p:cNvPr>
              <p:cNvCxnSpPr>
                <a:cxnSpLocks/>
                <a:stCxn id="111" idx="0"/>
                <a:endCxn id="216" idx="2"/>
              </p:cNvCxnSpPr>
              <p:nvPr/>
            </p:nvCxnSpPr>
            <p:spPr bwMode="auto">
              <a:xfrm rot="5400000" flipH="1" flipV="1">
                <a:off x="2690824" y="3456040"/>
                <a:ext cx="251928" cy="3510216"/>
              </a:xfrm>
              <a:prstGeom prst="bentConnector3">
                <a:avLst/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F079A1B6-563F-E1BC-5010-96B9FF58E993}"/>
                </a:ext>
              </a:extLst>
            </p:cNvPr>
            <p:cNvGrpSpPr/>
            <p:nvPr/>
          </p:nvGrpSpPr>
          <p:grpSpPr>
            <a:xfrm>
              <a:off x="1934483" y="3764508"/>
              <a:ext cx="2563672" cy="1259927"/>
              <a:chOff x="2008223" y="5085185"/>
              <a:chExt cx="2563672" cy="1259927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858CB833-B2A6-2F09-16CE-221B99CC68BA}"/>
                  </a:ext>
                </a:extLst>
              </p:cNvPr>
              <p:cNvSpPr/>
              <p:nvPr/>
            </p:nvSpPr>
            <p:spPr bwMode="auto">
              <a:xfrm>
                <a:off x="2008223" y="5337112"/>
                <a:ext cx="1620000" cy="1008000"/>
              </a:xfrm>
              <a:prstGeom prst="round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Capability 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E.g. expertise, labor, skill, knowledge</a:t>
                </a:r>
              </a:p>
            </p:txBody>
          </p:sp>
          <p:cxnSp>
            <p:nvCxnSpPr>
              <p:cNvPr id="115" name="Connector: Elbow 114">
                <a:extLst>
                  <a:ext uri="{FF2B5EF4-FFF2-40B4-BE49-F238E27FC236}">
                    <a16:creationId xmlns:a16="http://schemas.microsoft.com/office/drawing/2014/main" id="{FB04C21A-FA5A-AA3A-3572-106340B90229}"/>
                  </a:ext>
                </a:extLst>
              </p:cNvPr>
              <p:cNvCxnSpPr>
                <a:cxnSpLocks/>
                <a:stCxn id="114" idx="0"/>
                <a:endCxn id="216" idx="2"/>
              </p:cNvCxnSpPr>
              <p:nvPr/>
            </p:nvCxnSpPr>
            <p:spPr bwMode="auto">
              <a:xfrm rot="5400000" flipH="1" flipV="1">
                <a:off x="3569095" y="4334312"/>
                <a:ext cx="251928" cy="1753673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05B8D0E0-37CC-0BD0-087F-BDBFC4EF451C}"/>
                </a:ext>
              </a:extLst>
            </p:cNvPr>
            <p:cNvGrpSpPr/>
            <p:nvPr/>
          </p:nvGrpSpPr>
          <p:grpSpPr>
            <a:xfrm>
              <a:off x="3688156" y="3770857"/>
              <a:ext cx="1620000" cy="1253578"/>
              <a:chOff x="3761896" y="5091534"/>
              <a:chExt cx="1620000" cy="1253578"/>
            </a:xfrm>
          </p:grpSpPr>
          <p:sp>
            <p:nvSpPr>
              <p:cNvPr id="117" name="Rectangle: Rounded Corners 116">
                <a:extLst>
                  <a:ext uri="{FF2B5EF4-FFF2-40B4-BE49-F238E27FC236}">
                    <a16:creationId xmlns:a16="http://schemas.microsoft.com/office/drawing/2014/main" id="{E6A75FAD-0862-9E52-F740-C3BABF7ECA2B}"/>
                  </a:ext>
                </a:extLst>
              </p:cNvPr>
              <p:cNvSpPr/>
              <p:nvPr/>
            </p:nvSpPr>
            <p:spPr bwMode="auto">
              <a:xfrm>
                <a:off x="3761896" y="5337112"/>
                <a:ext cx="1620000" cy="1008000"/>
              </a:xfrm>
              <a:prstGeom prst="round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Relational 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E.g. reputation, </a:t>
                </a:r>
                <a:r>
                  <a:rPr lang="en-US" sz="1100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friends</a:t>
                </a: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, team spirit, trust</a:t>
                </a:r>
              </a:p>
            </p:txBody>
          </p:sp>
          <p:cxnSp>
            <p:nvCxnSpPr>
              <p:cNvPr id="118" name="Connector: Elbow 117">
                <a:extLst>
                  <a:ext uri="{FF2B5EF4-FFF2-40B4-BE49-F238E27FC236}">
                    <a16:creationId xmlns:a16="http://schemas.microsoft.com/office/drawing/2014/main" id="{739B1F27-B3D8-BF58-CA35-C1E4409E1B1F}"/>
                  </a:ext>
                </a:extLst>
              </p:cNvPr>
              <p:cNvCxnSpPr>
                <a:cxnSpLocks/>
                <a:stCxn id="117" idx="0"/>
                <a:endCxn id="216" idx="2"/>
              </p:cNvCxnSpPr>
              <p:nvPr/>
            </p:nvCxnSpPr>
            <p:spPr bwMode="auto">
              <a:xfrm rot="5400000" flipH="1" flipV="1">
                <a:off x="4445932" y="5211148"/>
                <a:ext cx="251928" cy="12700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C926291-B8EC-5C91-87DE-AF3D8EC6BEAE}"/>
                </a:ext>
              </a:extLst>
            </p:cNvPr>
            <p:cNvGrpSpPr/>
            <p:nvPr/>
          </p:nvGrpSpPr>
          <p:grpSpPr>
            <a:xfrm>
              <a:off x="4498156" y="3764507"/>
              <a:ext cx="2569413" cy="1259928"/>
              <a:chOff x="4571896" y="5085184"/>
              <a:chExt cx="2569413" cy="1259928"/>
            </a:xfrm>
          </p:grpSpPr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0A82A35E-3539-6D5C-7212-59E15F30B637}"/>
                  </a:ext>
                </a:extLst>
              </p:cNvPr>
              <p:cNvSpPr/>
              <p:nvPr/>
            </p:nvSpPr>
            <p:spPr bwMode="auto">
              <a:xfrm>
                <a:off x="5521309" y="5337112"/>
                <a:ext cx="1620000" cy="1008000"/>
              </a:xfrm>
              <a:prstGeom prst="round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Positional 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E.g. authority, </a:t>
                </a:r>
                <a:r>
                  <a:rPr lang="en-US" sz="1100" i="1" kern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status</a:t>
                </a:r>
                <a:r>
                  <a:rPr kumimoji="0" lang="en-US" sz="1100" b="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, </a:t>
                </a: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privilege, rule-setting </a:t>
                </a:r>
              </a:p>
            </p:txBody>
          </p:sp>
          <p:cxnSp>
            <p:nvCxnSpPr>
              <p:cNvPr id="121" name="Connector: Elbow 120">
                <a:extLst>
                  <a:ext uri="{FF2B5EF4-FFF2-40B4-BE49-F238E27FC236}">
                    <a16:creationId xmlns:a16="http://schemas.microsoft.com/office/drawing/2014/main" id="{1E5E00C3-BC6F-4593-73FA-34B92A580223}"/>
                  </a:ext>
                </a:extLst>
              </p:cNvPr>
              <p:cNvCxnSpPr>
                <a:cxnSpLocks/>
                <a:stCxn id="120" idx="0"/>
                <a:endCxn id="216" idx="2"/>
              </p:cNvCxnSpPr>
              <p:nvPr/>
            </p:nvCxnSpPr>
            <p:spPr bwMode="auto">
              <a:xfrm rot="16200000" flipV="1">
                <a:off x="5325639" y="4331441"/>
                <a:ext cx="251928" cy="1759413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6C87D375-FD0D-2443-1481-4B19B401CBFF}"/>
                </a:ext>
              </a:extLst>
            </p:cNvPr>
            <p:cNvGrpSpPr/>
            <p:nvPr/>
          </p:nvGrpSpPr>
          <p:grpSpPr>
            <a:xfrm>
              <a:off x="4498156" y="3764507"/>
              <a:ext cx="4325956" cy="1259928"/>
              <a:chOff x="4571896" y="5085184"/>
              <a:chExt cx="4325956" cy="1259928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848144E3-033B-62BB-B293-596D91A4CA5A}"/>
                  </a:ext>
                </a:extLst>
              </p:cNvPr>
              <p:cNvSpPr/>
              <p:nvPr/>
            </p:nvSpPr>
            <p:spPr bwMode="auto">
              <a:xfrm>
                <a:off x="7277852" y="5337112"/>
                <a:ext cx="1620000" cy="1008000"/>
              </a:xfrm>
              <a:prstGeom prst="roundRect">
                <a:avLst/>
              </a:prstGeom>
              <a:solidFill>
                <a:srgbClr val="002A7E">
                  <a:lumMod val="7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Moral  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E.g. virtue, fairness, guilt, honor </a:t>
                </a:r>
              </a:p>
            </p:txBody>
          </p:sp>
          <p:cxnSp>
            <p:nvCxnSpPr>
              <p:cNvPr id="124" name="Connector: Elbow 123">
                <a:extLst>
                  <a:ext uri="{FF2B5EF4-FFF2-40B4-BE49-F238E27FC236}">
                    <a16:creationId xmlns:a16="http://schemas.microsoft.com/office/drawing/2014/main" id="{8ED7D657-E195-ED4F-1763-633A98B6B56E}"/>
                  </a:ext>
                </a:extLst>
              </p:cNvPr>
              <p:cNvCxnSpPr>
                <a:cxnSpLocks/>
                <a:stCxn id="123" idx="0"/>
                <a:endCxn id="216" idx="2"/>
              </p:cNvCxnSpPr>
              <p:nvPr/>
            </p:nvCxnSpPr>
            <p:spPr bwMode="auto">
              <a:xfrm rot="16200000" flipV="1">
                <a:off x="6203910" y="3453170"/>
                <a:ext cx="251928" cy="3515956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985D42F-DB3B-3B1D-4FA3-C61F04FD14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135" y="3616325"/>
              <a:ext cx="8858250" cy="4166"/>
            </a:xfrm>
            <a:prstGeom prst="line">
              <a:avLst/>
            </a:prstGeom>
            <a:solidFill>
              <a:srgbClr val="425690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7985B018-7D5C-7C08-4EB4-8CD6EA115D3F}"/>
                </a:ext>
              </a:extLst>
            </p:cNvPr>
            <p:cNvGrpSpPr/>
            <p:nvPr/>
          </p:nvGrpSpPr>
          <p:grpSpPr>
            <a:xfrm>
              <a:off x="4498156" y="1422751"/>
              <a:ext cx="3888328" cy="1211432"/>
              <a:chOff x="4571896" y="2743428"/>
              <a:chExt cx="3888328" cy="1211432"/>
            </a:xfrm>
          </p:grpSpPr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D577C319-8969-0DF0-AA5E-CE08FB4E2ACB}"/>
                  </a:ext>
                </a:extLst>
              </p:cNvPr>
              <p:cNvSpPr/>
              <p:nvPr/>
            </p:nvSpPr>
            <p:spPr bwMode="auto">
              <a:xfrm>
                <a:off x="6588224" y="2743428"/>
                <a:ext cx="1872000" cy="1008000"/>
              </a:xfrm>
              <a:prstGeom prst="round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Commitment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Touching hearts &amp; minds   to make others </a:t>
                </a:r>
                <a:r>
                  <a:rPr kumimoji="0" lang="en-GB" sz="1100" b="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feel       they </a:t>
                </a: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want to</a:t>
                </a:r>
              </a:p>
            </p:txBody>
          </p:sp>
          <p:cxnSp>
            <p:nvCxnSpPr>
              <p:cNvPr id="128" name="Connector: Elbow 127">
                <a:extLst>
                  <a:ext uri="{FF2B5EF4-FFF2-40B4-BE49-F238E27FC236}">
                    <a16:creationId xmlns:a16="http://schemas.microsoft.com/office/drawing/2014/main" id="{2325799C-AEEC-C849-C31A-9440D07CDCCA}"/>
                  </a:ext>
                </a:extLst>
              </p:cNvPr>
              <p:cNvCxnSpPr>
                <a:cxnSpLocks/>
                <a:stCxn id="127" idx="2"/>
                <a:endCxn id="216" idx="0"/>
              </p:cNvCxnSpPr>
              <p:nvPr/>
            </p:nvCxnSpPr>
            <p:spPr bwMode="auto">
              <a:xfrm rot="5400000">
                <a:off x="5946344" y="2376980"/>
                <a:ext cx="203432" cy="2952328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2AE8FF0-D536-CB20-4B45-8EE27B5A4FD9}"/>
                </a:ext>
              </a:extLst>
            </p:cNvPr>
            <p:cNvGrpSpPr/>
            <p:nvPr/>
          </p:nvGrpSpPr>
          <p:grpSpPr>
            <a:xfrm>
              <a:off x="3562156" y="1422751"/>
              <a:ext cx="1872000" cy="1217782"/>
              <a:chOff x="3635896" y="2743428"/>
              <a:chExt cx="1872000" cy="1217782"/>
            </a:xfrm>
          </p:grpSpPr>
          <p:sp>
            <p:nvSpPr>
              <p:cNvPr id="130" name="Rectangle: Rounded Corners 129">
                <a:extLst>
                  <a:ext uri="{FF2B5EF4-FFF2-40B4-BE49-F238E27FC236}">
                    <a16:creationId xmlns:a16="http://schemas.microsoft.com/office/drawing/2014/main" id="{184CC186-B156-7D85-978E-C2B930CEA013}"/>
                  </a:ext>
                </a:extLst>
              </p:cNvPr>
              <p:cNvSpPr/>
              <p:nvPr/>
            </p:nvSpPr>
            <p:spPr bwMode="auto">
              <a:xfrm>
                <a:off x="3635896" y="2743428"/>
                <a:ext cx="1872000" cy="1008000"/>
              </a:xfrm>
              <a:prstGeom prst="round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Conformance</a:t>
                </a:r>
                <a:r>
                  <a:rPr kumimoji="0" lang="en-GB" sz="1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Appealing</a:t>
                </a: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to duties &amp; norms to make others </a:t>
                </a:r>
                <a:r>
                  <a:rPr lang="en-GB" sz="1100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believe  </a:t>
                </a: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they should</a:t>
                </a:r>
              </a:p>
            </p:txBody>
          </p:sp>
          <p:cxnSp>
            <p:nvCxnSpPr>
              <p:cNvPr id="131" name="Connector: Elbow 130">
                <a:extLst>
                  <a:ext uri="{FF2B5EF4-FFF2-40B4-BE49-F238E27FC236}">
                    <a16:creationId xmlns:a16="http://schemas.microsoft.com/office/drawing/2014/main" id="{B6658F62-DBA7-6370-546C-F04EBEF77AF3}"/>
                  </a:ext>
                </a:extLst>
              </p:cNvPr>
              <p:cNvCxnSpPr>
                <a:cxnSpLocks/>
                <a:stCxn id="130" idx="2"/>
                <a:endCxn id="216" idx="0"/>
              </p:cNvCxnSpPr>
              <p:nvPr/>
            </p:nvCxnSpPr>
            <p:spPr bwMode="auto">
              <a:xfrm rot="5400000">
                <a:off x="4470180" y="3853144"/>
                <a:ext cx="203432" cy="12700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9545C56A-082B-C6EB-B8BF-EACE0D9B88E8}"/>
                </a:ext>
              </a:extLst>
            </p:cNvPr>
            <p:cNvGrpSpPr/>
            <p:nvPr/>
          </p:nvGrpSpPr>
          <p:grpSpPr>
            <a:xfrm>
              <a:off x="609828" y="1422751"/>
              <a:ext cx="3888328" cy="1211432"/>
              <a:chOff x="683568" y="2743428"/>
              <a:chExt cx="3888328" cy="1211432"/>
            </a:xfrm>
          </p:grpSpPr>
          <p:sp>
            <p:nvSpPr>
              <p:cNvPr id="133" name="Rectangle: Rounded Corners 132">
                <a:extLst>
                  <a:ext uri="{FF2B5EF4-FFF2-40B4-BE49-F238E27FC236}">
                    <a16:creationId xmlns:a16="http://schemas.microsoft.com/office/drawing/2014/main" id="{C69E1C5A-0E85-CBE5-E295-A38EB699BCE7}"/>
                  </a:ext>
                </a:extLst>
              </p:cNvPr>
              <p:cNvSpPr/>
              <p:nvPr/>
            </p:nvSpPr>
            <p:spPr bwMode="auto">
              <a:xfrm>
                <a:off x="683568" y="2743428"/>
                <a:ext cx="1872000" cy="1008000"/>
              </a:xfrm>
              <a:prstGeom prst="roundRect">
                <a:avLst/>
              </a:prstGeom>
              <a:solidFill>
                <a:srgbClr val="001E5F">
                  <a:lumMod val="75000"/>
                  <a:lumOff val="25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Compliance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Using carrots &amp; sticks       to make others </a:t>
                </a:r>
                <a:r>
                  <a:rPr lang="en-GB" sz="1100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calculate</a:t>
                </a: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 they have to</a:t>
                </a:r>
              </a:p>
            </p:txBody>
          </p:sp>
          <p:cxnSp>
            <p:nvCxnSpPr>
              <p:cNvPr id="134" name="Connector: Elbow 133">
                <a:extLst>
                  <a:ext uri="{FF2B5EF4-FFF2-40B4-BE49-F238E27FC236}">
                    <a16:creationId xmlns:a16="http://schemas.microsoft.com/office/drawing/2014/main" id="{D6C8A4D2-B9CE-46A4-3EE4-DC98514F534F}"/>
                  </a:ext>
                </a:extLst>
              </p:cNvPr>
              <p:cNvCxnSpPr>
                <a:cxnSpLocks/>
                <a:stCxn id="133" idx="2"/>
                <a:endCxn id="216" idx="0"/>
              </p:cNvCxnSpPr>
              <p:nvPr/>
            </p:nvCxnSpPr>
            <p:spPr bwMode="auto">
              <a:xfrm rot="16200000" flipH="1">
                <a:off x="2994016" y="2376980"/>
                <a:ext cx="203432" cy="2952328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B9B43D5-F5F8-EAA3-D2EE-40F431F52DBA}"/>
                </a:ext>
              </a:extLst>
            </p:cNvPr>
            <p:cNvGrpSpPr/>
            <p:nvPr/>
          </p:nvGrpSpPr>
          <p:grpSpPr>
            <a:xfrm>
              <a:off x="249380" y="200211"/>
              <a:ext cx="1296448" cy="1222540"/>
              <a:chOff x="251680" y="1520888"/>
              <a:chExt cx="1296448" cy="1222540"/>
            </a:xfrm>
          </p:grpSpPr>
          <p:sp>
            <p:nvSpPr>
              <p:cNvPr id="199" name="Rectangle: Rounded Corners 198">
                <a:extLst>
                  <a:ext uri="{FF2B5EF4-FFF2-40B4-BE49-F238E27FC236}">
                    <a16:creationId xmlns:a16="http://schemas.microsoft.com/office/drawing/2014/main" id="{98B4AF0F-D539-0BC8-AD19-7F83C5CC8DED}"/>
                  </a:ext>
                </a:extLst>
              </p:cNvPr>
              <p:cNvSpPr/>
              <p:nvPr/>
            </p:nvSpPr>
            <p:spPr bwMode="auto">
              <a:xfrm>
                <a:off x="25168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Coercive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use </a:t>
                </a:r>
                <a:r>
                  <a:rPr lang="en-GB" sz="1100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punishment</a:t>
                </a:r>
                <a:endParaRPr kumimoji="0" lang="en-GB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00" name="Connector: Elbow 199">
                <a:extLst>
                  <a:ext uri="{FF2B5EF4-FFF2-40B4-BE49-F238E27FC236}">
                    <a16:creationId xmlns:a16="http://schemas.microsoft.com/office/drawing/2014/main" id="{20CF40FB-97A3-FA5C-0792-9266D325E3A2}"/>
                  </a:ext>
                </a:extLst>
              </p:cNvPr>
              <p:cNvCxnSpPr>
                <a:cxnSpLocks/>
                <a:stCxn id="133" idx="0"/>
                <a:endCxn id="199" idx="2"/>
              </p:cNvCxnSpPr>
              <p:nvPr/>
            </p:nvCxnSpPr>
            <p:spPr bwMode="auto">
              <a:xfrm rot="16200000" flipV="1">
                <a:off x="1116634" y="2311934"/>
                <a:ext cx="214540" cy="648448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3AD969E6-7E32-31D3-3D51-13A7B22492A2}"/>
                </a:ext>
              </a:extLst>
            </p:cNvPr>
            <p:cNvGrpSpPr/>
            <p:nvPr/>
          </p:nvGrpSpPr>
          <p:grpSpPr>
            <a:xfrm>
              <a:off x="1545828" y="200211"/>
              <a:ext cx="1399372" cy="1222540"/>
              <a:chOff x="1617268" y="1520888"/>
              <a:chExt cx="1399372" cy="1222540"/>
            </a:xfrm>
          </p:grpSpPr>
          <p:sp>
            <p:nvSpPr>
              <p:cNvPr id="202" name="Rectangle: Rounded Corners 201">
                <a:extLst>
                  <a:ext uri="{FF2B5EF4-FFF2-40B4-BE49-F238E27FC236}">
                    <a16:creationId xmlns:a16="http://schemas.microsoft.com/office/drawing/2014/main" id="{D6C55B23-64A4-64FD-A50B-4B65CD4D4F03}"/>
                  </a:ext>
                </a:extLst>
              </p:cNvPr>
              <p:cNvSpPr/>
              <p:nvPr/>
            </p:nvSpPr>
            <p:spPr bwMode="auto">
              <a:xfrm>
                <a:off x="172064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Reward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use incentives</a:t>
                </a:r>
              </a:p>
            </p:txBody>
          </p:sp>
          <p:cxnSp>
            <p:nvCxnSpPr>
              <p:cNvPr id="203" name="Connector: Elbow 202">
                <a:extLst>
                  <a:ext uri="{FF2B5EF4-FFF2-40B4-BE49-F238E27FC236}">
                    <a16:creationId xmlns:a16="http://schemas.microsoft.com/office/drawing/2014/main" id="{B54FB616-79E4-D1EE-8887-62E27081604D}"/>
                  </a:ext>
                </a:extLst>
              </p:cNvPr>
              <p:cNvCxnSpPr>
                <a:cxnSpLocks/>
                <a:stCxn id="133" idx="0"/>
                <a:endCxn id="202" idx="2"/>
              </p:cNvCxnSpPr>
              <p:nvPr/>
            </p:nvCxnSpPr>
            <p:spPr bwMode="auto">
              <a:xfrm rot="5400000" flipH="1" flipV="1">
                <a:off x="1885684" y="2260472"/>
                <a:ext cx="214540" cy="751372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EB20BE16-D46B-82AF-0975-8732938AC1E9}"/>
                </a:ext>
              </a:extLst>
            </p:cNvPr>
            <p:cNvGrpSpPr/>
            <p:nvPr/>
          </p:nvGrpSpPr>
          <p:grpSpPr>
            <a:xfrm>
              <a:off x="3187300" y="200211"/>
              <a:ext cx="1310856" cy="1222540"/>
              <a:chOff x="3189600" y="1520888"/>
              <a:chExt cx="1310856" cy="1222540"/>
            </a:xfrm>
          </p:grpSpPr>
          <p:sp>
            <p:nvSpPr>
              <p:cNvPr id="205" name="Rectangle: Rounded Corners 204">
                <a:extLst>
                  <a:ext uri="{FF2B5EF4-FFF2-40B4-BE49-F238E27FC236}">
                    <a16:creationId xmlns:a16="http://schemas.microsoft.com/office/drawing/2014/main" id="{74170D44-7B61-0950-5549-9D210F7931D4}"/>
                  </a:ext>
                </a:extLst>
              </p:cNvPr>
              <p:cNvSpPr/>
              <p:nvPr/>
            </p:nvSpPr>
            <p:spPr bwMode="auto">
              <a:xfrm>
                <a:off x="318960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Legitimacy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refer to formal rules</a:t>
                </a:r>
              </a:p>
            </p:txBody>
          </p:sp>
          <p:cxnSp>
            <p:nvCxnSpPr>
              <p:cNvPr id="206" name="Connector: Elbow 205">
                <a:extLst>
                  <a:ext uri="{FF2B5EF4-FFF2-40B4-BE49-F238E27FC236}">
                    <a16:creationId xmlns:a16="http://schemas.microsoft.com/office/drawing/2014/main" id="{35947DCF-A1D3-DBA7-DDB5-1B17DF0D59FA}"/>
                  </a:ext>
                </a:extLst>
              </p:cNvPr>
              <p:cNvCxnSpPr>
                <a:cxnSpLocks/>
                <a:stCxn id="130" idx="0"/>
                <a:endCxn id="205" idx="2"/>
              </p:cNvCxnSpPr>
              <p:nvPr/>
            </p:nvCxnSpPr>
            <p:spPr bwMode="auto">
              <a:xfrm rot="16200000" flipV="1">
                <a:off x="4061758" y="2304730"/>
                <a:ext cx="214540" cy="662856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0A233C6A-3AE3-6879-74F3-6B104E9CED02}"/>
                </a:ext>
              </a:extLst>
            </p:cNvPr>
            <p:cNvGrpSpPr/>
            <p:nvPr/>
          </p:nvGrpSpPr>
          <p:grpSpPr>
            <a:xfrm>
              <a:off x="4498156" y="200211"/>
              <a:ext cx="1384964" cy="1222540"/>
              <a:chOff x="4569596" y="1520888"/>
              <a:chExt cx="1384964" cy="1222540"/>
            </a:xfrm>
          </p:grpSpPr>
          <p:sp>
            <p:nvSpPr>
              <p:cNvPr id="208" name="Rectangle: Rounded Corners 207">
                <a:extLst>
                  <a:ext uri="{FF2B5EF4-FFF2-40B4-BE49-F238E27FC236}">
                    <a16:creationId xmlns:a16="http://schemas.microsoft.com/office/drawing/2014/main" id="{4EC5E1C8-C2A5-B93F-8537-680BEAE45AA3}"/>
                  </a:ext>
                </a:extLst>
              </p:cNvPr>
              <p:cNvSpPr/>
              <p:nvPr/>
            </p:nvSpPr>
            <p:spPr bwMode="auto">
              <a:xfrm>
                <a:off x="465856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Obligation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refer to social rules</a:t>
                </a:r>
              </a:p>
            </p:txBody>
          </p:sp>
          <p:cxnSp>
            <p:nvCxnSpPr>
              <p:cNvPr id="209" name="Connector: Elbow 208">
                <a:extLst>
                  <a:ext uri="{FF2B5EF4-FFF2-40B4-BE49-F238E27FC236}">
                    <a16:creationId xmlns:a16="http://schemas.microsoft.com/office/drawing/2014/main" id="{6E25F42B-A8DF-4EF9-0531-73352A04777C}"/>
                  </a:ext>
                </a:extLst>
              </p:cNvPr>
              <p:cNvCxnSpPr>
                <a:cxnSpLocks/>
                <a:stCxn id="130" idx="0"/>
                <a:endCxn id="208" idx="2"/>
              </p:cNvCxnSpPr>
              <p:nvPr/>
            </p:nvCxnSpPr>
            <p:spPr bwMode="auto">
              <a:xfrm rot="5400000" flipH="1" flipV="1">
                <a:off x="4830808" y="2267676"/>
                <a:ext cx="214540" cy="736964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5C73EE6D-F9B1-27CE-0CE6-353421C43FCE}"/>
                </a:ext>
              </a:extLst>
            </p:cNvPr>
            <p:cNvGrpSpPr/>
            <p:nvPr/>
          </p:nvGrpSpPr>
          <p:grpSpPr>
            <a:xfrm>
              <a:off x="6125220" y="200211"/>
              <a:ext cx="1325264" cy="1222540"/>
              <a:chOff x="6127520" y="1520888"/>
              <a:chExt cx="1325264" cy="1222540"/>
            </a:xfrm>
          </p:grpSpPr>
          <p:sp>
            <p:nvSpPr>
              <p:cNvPr id="211" name="Rectangle: Rounded Corners 210">
                <a:extLst>
                  <a:ext uri="{FF2B5EF4-FFF2-40B4-BE49-F238E27FC236}">
                    <a16:creationId xmlns:a16="http://schemas.microsoft.com/office/drawing/2014/main" id="{2B30B6B5-C060-B34B-F3CC-E3C4C5DC222D}"/>
                  </a:ext>
                </a:extLst>
              </p:cNvPr>
              <p:cNvSpPr/>
              <p:nvPr/>
            </p:nvSpPr>
            <p:spPr bwMode="auto">
              <a:xfrm>
                <a:off x="612752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Charisma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use personal attraction </a:t>
                </a:r>
              </a:p>
            </p:txBody>
          </p:sp>
          <p:cxnSp>
            <p:nvCxnSpPr>
              <p:cNvPr id="212" name="Connector: Elbow 211">
                <a:extLst>
                  <a:ext uri="{FF2B5EF4-FFF2-40B4-BE49-F238E27FC236}">
                    <a16:creationId xmlns:a16="http://schemas.microsoft.com/office/drawing/2014/main" id="{741BE37B-ADAA-31B5-ED10-8297B31C573D}"/>
                  </a:ext>
                </a:extLst>
              </p:cNvPr>
              <p:cNvCxnSpPr>
                <a:cxnSpLocks/>
                <a:stCxn id="127" idx="0"/>
                <a:endCxn id="211" idx="2"/>
              </p:cNvCxnSpPr>
              <p:nvPr/>
            </p:nvCxnSpPr>
            <p:spPr bwMode="auto">
              <a:xfrm rot="16200000" flipV="1">
                <a:off x="7006882" y="2297526"/>
                <a:ext cx="214540" cy="677264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625A5A12-807B-A1BD-B90F-ECB07D8800B9}"/>
                </a:ext>
              </a:extLst>
            </p:cNvPr>
            <p:cNvGrpSpPr/>
            <p:nvPr/>
          </p:nvGrpSpPr>
          <p:grpSpPr>
            <a:xfrm>
              <a:off x="7450484" y="200211"/>
              <a:ext cx="1370556" cy="1222540"/>
              <a:chOff x="7521924" y="1520888"/>
              <a:chExt cx="1370556" cy="1222540"/>
            </a:xfrm>
          </p:grpSpPr>
          <p:sp>
            <p:nvSpPr>
              <p:cNvPr id="214" name="Rectangle: Rounded Corners 213">
                <a:extLst>
                  <a:ext uri="{FF2B5EF4-FFF2-40B4-BE49-F238E27FC236}">
                    <a16:creationId xmlns:a16="http://schemas.microsoft.com/office/drawing/2014/main" id="{2BE15C5D-5072-1746-DEFD-D7470DBEEAC2}"/>
                  </a:ext>
                </a:extLst>
              </p:cNvPr>
              <p:cNvSpPr/>
              <p:nvPr/>
            </p:nvSpPr>
            <p:spPr bwMode="auto">
              <a:xfrm>
                <a:off x="7596480" y="1520888"/>
                <a:ext cx="1296000" cy="1008000"/>
              </a:xfrm>
              <a:prstGeom prst="roundRect">
                <a:avLst/>
              </a:prstGeom>
              <a:solidFill>
                <a:srgbClr val="001E5F">
                  <a:lumMod val="50000"/>
                  <a:lumOff val="50000"/>
                </a:srgb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6800" rIns="36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Engagement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Potential to use cause attraction</a:t>
                </a:r>
              </a:p>
            </p:txBody>
          </p:sp>
          <p:cxnSp>
            <p:nvCxnSpPr>
              <p:cNvPr id="215" name="Connector: Elbow 214">
                <a:extLst>
                  <a:ext uri="{FF2B5EF4-FFF2-40B4-BE49-F238E27FC236}">
                    <a16:creationId xmlns:a16="http://schemas.microsoft.com/office/drawing/2014/main" id="{4A8B3778-7C10-BA3D-E8B4-5AFF622086D6}"/>
                  </a:ext>
                </a:extLst>
              </p:cNvPr>
              <p:cNvCxnSpPr>
                <a:cxnSpLocks/>
                <a:stCxn id="127" idx="0"/>
                <a:endCxn id="214" idx="2"/>
              </p:cNvCxnSpPr>
              <p:nvPr/>
            </p:nvCxnSpPr>
            <p:spPr bwMode="auto">
              <a:xfrm rot="5400000" flipH="1" flipV="1">
                <a:off x="7775932" y="2274880"/>
                <a:ext cx="214540" cy="722556"/>
              </a:xfrm>
              <a:prstGeom prst="bentConnector3">
                <a:avLst>
                  <a:gd name="adj1" fmla="val 50000"/>
                </a:avLst>
              </a:prstGeom>
              <a:noFill/>
              <a:ln w="38100" cap="flat" cmpd="sng" algn="ctr">
                <a:solidFill>
                  <a:srgbClr val="00257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16" name="Rectangle: Rounded Corners 215">
              <a:extLst>
                <a:ext uri="{FF2B5EF4-FFF2-40B4-BE49-F238E27FC236}">
                  <a16:creationId xmlns:a16="http://schemas.microsoft.com/office/drawing/2014/main" id="{20D061E0-45C7-6E9E-06B2-4C0DC9AB1E8A}"/>
                </a:ext>
              </a:extLst>
            </p:cNvPr>
            <p:cNvSpPr/>
            <p:nvPr/>
          </p:nvSpPr>
          <p:spPr bwMode="auto">
            <a:xfrm>
              <a:off x="3922156" y="2634183"/>
              <a:ext cx="1152000" cy="1130324"/>
            </a:xfrm>
            <a:prstGeom prst="roundRect">
              <a:avLst/>
            </a:prstGeom>
            <a:solidFill>
              <a:srgbClr val="001E5F">
                <a:lumMod val="90000"/>
                <a:lumOff val="10000"/>
              </a:srgb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Power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94A279AE-B7CC-3113-6A61-F3749DD1C5E4}"/>
                </a:ext>
              </a:extLst>
            </p:cNvPr>
            <p:cNvSpPr txBox="1"/>
            <p:nvPr/>
          </p:nvSpPr>
          <p:spPr>
            <a:xfrm>
              <a:off x="7989687" y="3632804"/>
              <a:ext cx="962123" cy="2077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750" i="1" dirty="0">
                  <a:solidFill>
                    <a:srgbClr val="001E5F">
                      <a:lumMod val="75000"/>
                      <a:lumOff val="25000"/>
                    </a:srgbClr>
                  </a:solidFill>
                  <a:latin typeface="Arial"/>
                </a:rPr>
                <a:t>©Ron Meyer 2022</a:t>
              </a:r>
              <a:endParaRPr lang="en-US" sz="750" dirty="0">
                <a:solidFill>
                  <a:srgbClr val="001E5F">
                    <a:lumMod val="75000"/>
                    <a:lumOff val="25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8ECA8D-3D77-4786-B92F-8E96D28B166A}"/>
</file>

<file path=customXml/itemProps2.xml><?xml version="1.0" encoding="utf-8"?>
<ds:datastoreItem xmlns:ds="http://schemas.openxmlformats.org/officeDocument/2006/customXml" ds:itemID="{2AEBDC71-4176-4DF6-AEDB-2FB5B402278E}"/>
</file>

<file path=customXml/itemProps3.xml><?xml version="1.0" encoding="utf-8"?>
<ds:datastoreItem xmlns:ds="http://schemas.openxmlformats.org/officeDocument/2006/customXml" ds:itemID="{E26218C0-DE7F-4565-A518-84D774CF9BE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149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2022-05-31T06:36:37Z</dcterms:created>
  <dcterms:modified xsi:type="dcterms:W3CDTF">2025-04-16T13:53:29Z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