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</p:sldIdLst>
  <p:sldSz cx="9051925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E0E784-18D7-43B4-8DCB-04F4FBB57C1A}" v="1" dt="2025-04-16T12:39:23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491" y="823066"/>
            <a:ext cx="6788944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491" y="2641495"/>
            <a:ext cx="6788944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0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5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784" y="267758"/>
            <a:ext cx="1951821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2320" y="267758"/>
            <a:ext cx="5742315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605" y="1253808"/>
            <a:ext cx="7807285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605" y="3365607"/>
            <a:ext cx="7807285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20" y="1338792"/>
            <a:ext cx="3847068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2537" y="1338792"/>
            <a:ext cx="3847068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99" y="267758"/>
            <a:ext cx="7807285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99" y="1232853"/>
            <a:ext cx="3829388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499" y="1837055"/>
            <a:ext cx="3829388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537" y="1232853"/>
            <a:ext cx="3848247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2537" y="1837055"/>
            <a:ext cx="3848247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99" y="335280"/>
            <a:ext cx="291948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247" y="724112"/>
            <a:ext cx="4582537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499" y="1508760"/>
            <a:ext cx="291948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99" y="335280"/>
            <a:ext cx="291948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48247" y="724112"/>
            <a:ext cx="4582537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499" y="1508760"/>
            <a:ext cx="291948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4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320" y="267758"/>
            <a:ext cx="7807285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20" y="1338792"/>
            <a:ext cx="7807285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2320" y="4661324"/>
            <a:ext cx="2036683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8450" y="4661324"/>
            <a:ext cx="305502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2922" y="4661324"/>
            <a:ext cx="2036683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5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1DFCEC-C1C2-575C-2799-A3AE76E0DB33}"/>
              </a:ext>
            </a:extLst>
          </p:cNvPr>
          <p:cNvGrpSpPr/>
          <p:nvPr/>
        </p:nvGrpSpPr>
        <p:grpSpPr>
          <a:xfrm>
            <a:off x="134019" y="91440"/>
            <a:ext cx="8794143" cy="4846320"/>
            <a:chOff x="134019" y="91440"/>
            <a:chExt cx="8794143" cy="484632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7DCE73D-D466-4F64-9EF7-5B1E5A9FE039}"/>
                </a:ext>
              </a:extLst>
            </p:cNvPr>
            <p:cNvGrpSpPr/>
            <p:nvPr/>
          </p:nvGrpSpPr>
          <p:grpSpPr>
            <a:xfrm>
              <a:off x="3017274" y="349792"/>
              <a:ext cx="5832648" cy="2132683"/>
              <a:chOff x="3062768" y="1445331"/>
              <a:chExt cx="5832648" cy="2441448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2" name="Callout: Up Arrow 31">
                <a:extLst>
                  <a:ext uri="{FF2B5EF4-FFF2-40B4-BE49-F238E27FC236}">
                    <a16:creationId xmlns:a16="http://schemas.microsoft.com/office/drawing/2014/main" id="{2D4BDA0B-C3D7-4849-AB4C-D5EC9373C7DF}"/>
                  </a:ext>
                </a:extLst>
              </p:cNvPr>
              <p:cNvSpPr/>
              <p:nvPr/>
            </p:nvSpPr>
            <p:spPr bwMode="auto">
              <a:xfrm flipV="1">
                <a:off x="3062768" y="1445331"/>
                <a:ext cx="5832648" cy="2441448"/>
              </a:xfrm>
              <a:prstGeom prst="upArrowCallout">
                <a:avLst>
                  <a:gd name="adj1" fmla="val 114849"/>
                  <a:gd name="adj2" fmla="val 84285"/>
                  <a:gd name="adj3" fmla="val 14509"/>
                  <a:gd name="adj4" fmla="val 66556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1E5F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2389A9E-E537-41B2-A4E5-8973D4A560C0}"/>
                  </a:ext>
                </a:extLst>
              </p:cNvPr>
              <p:cNvSpPr txBox="1"/>
              <p:nvPr/>
            </p:nvSpPr>
            <p:spPr>
              <a:xfrm>
                <a:off x="4608066" y="3034288"/>
                <a:ext cx="2742052" cy="56373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Risk-Taking Drivers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Achieving Attractive </a:t>
                </a:r>
                <a:r>
                  <a:rPr lang="en-US" sz="1100" kern="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Benefits</a:t>
                </a: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5C9D320-C750-43A6-A971-5C161A817990}"/>
                </a:ext>
              </a:extLst>
            </p:cNvPr>
            <p:cNvGrpSpPr/>
            <p:nvPr/>
          </p:nvGrpSpPr>
          <p:grpSpPr>
            <a:xfrm>
              <a:off x="3014338" y="2535577"/>
              <a:ext cx="5832648" cy="2132682"/>
              <a:chOff x="3059832" y="3939880"/>
              <a:chExt cx="5832648" cy="2441448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5" name="Callout: Up Arrow 34">
                <a:extLst>
                  <a:ext uri="{FF2B5EF4-FFF2-40B4-BE49-F238E27FC236}">
                    <a16:creationId xmlns:a16="http://schemas.microsoft.com/office/drawing/2014/main" id="{8293C20A-7E14-43EC-A691-83C8AF5731A6}"/>
                  </a:ext>
                </a:extLst>
              </p:cNvPr>
              <p:cNvSpPr/>
              <p:nvPr/>
            </p:nvSpPr>
            <p:spPr bwMode="auto">
              <a:xfrm>
                <a:off x="3059832" y="3939880"/>
                <a:ext cx="5832648" cy="2441448"/>
              </a:xfrm>
              <a:prstGeom prst="upArrowCallout">
                <a:avLst>
                  <a:gd name="adj1" fmla="val 114490"/>
                  <a:gd name="adj2" fmla="val 84446"/>
                  <a:gd name="adj3" fmla="val 14509"/>
                  <a:gd name="adj4" fmla="val 67906"/>
                </a:avLst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1E5F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1ED6ED4-797D-4056-A30D-8AD667204552}"/>
                  </a:ext>
                </a:extLst>
              </p:cNvPr>
              <p:cNvSpPr txBox="1"/>
              <p:nvPr/>
            </p:nvSpPr>
            <p:spPr>
              <a:xfrm>
                <a:off x="4716015" y="4204097"/>
                <a:ext cx="2520281" cy="6617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Risk-Taking Dangers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Avoiding Rigid Commitments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AutoShape 2">
              <a:extLst>
                <a:ext uri="{FF2B5EF4-FFF2-40B4-BE49-F238E27FC236}">
                  <a16:creationId xmlns:a16="http://schemas.microsoft.com/office/drawing/2014/main" id="{B0A21889-E329-4A32-9364-E5FB3B4CD0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917541" y="1143000"/>
              <a:ext cx="4846320" cy="2743200"/>
            </a:xfrm>
            <a:prstGeom prst="leftRightArrow">
              <a:avLst>
                <a:gd name="adj1" fmla="val 82889"/>
                <a:gd name="adj2" fmla="val 9863"/>
              </a:avLst>
            </a:prstGeom>
            <a:gradFill rotWithShape="1">
              <a:gsLst>
                <a:gs pos="0">
                  <a:srgbClr val="002570"/>
                </a:gs>
                <a:gs pos="100000">
                  <a:srgbClr val="002570">
                    <a:lumMod val="60000"/>
                    <a:lumOff val="4000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8" name="Tekstvak 12">
              <a:extLst>
                <a:ext uri="{FF2B5EF4-FFF2-40B4-BE49-F238E27FC236}">
                  <a16:creationId xmlns:a16="http://schemas.microsoft.com/office/drawing/2014/main" id="{0EE0901D-E8D4-4E08-946A-B483D5468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533" y="163522"/>
              <a:ext cx="11341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High Chance</a:t>
              </a:r>
            </a:p>
          </p:txBody>
        </p:sp>
        <p:sp>
          <p:nvSpPr>
            <p:cNvPr id="39" name="Tekstvak 12">
              <a:extLst>
                <a:ext uri="{FF2B5EF4-FFF2-40B4-BE49-F238E27FC236}">
                  <a16:creationId xmlns:a16="http://schemas.microsoft.com/office/drawing/2014/main" id="{4E4C8BE6-5E62-4448-872A-B409B7D56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8164" y="4537777"/>
              <a:ext cx="11149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Low Chance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168A281F-628D-40E8-99F0-AA9CEDB7677C}"/>
                </a:ext>
              </a:extLst>
            </p:cNvPr>
            <p:cNvSpPr/>
            <p:nvPr/>
          </p:nvSpPr>
          <p:spPr bwMode="auto">
            <a:xfrm>
              <a:off x="480217" y="3741449"/>
              <a:ext cx="2050804" cy="731520"/>
            </a:xfrm>
            <a:prstGeom prst="roundRect">
              <a:avLst>
                <a:gd name="adj" fmla="val 36474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Slim Bet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Long shot option, positive in few scenarios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C00A0559-78E5-4BD1-BD0B-A09D5021A9C6}"/>
                </a:ext>
              </a:extLst>
            </p:cNvPr>
            <p:cNvSpPr/>
            <p:nvPr/>
          </p:nvSpPr>
          <p:spPr bwMode="auto">
            <a:xfrm>
              <a:off x="480217" y="2934219"/>
              <a:ext cx="2050804" cy="731520"/>
            </a:xfrm>
            <a:prstGeom prst="roundRect">
              <a:avLst>
                <a:gd name="adj" fmla="val 36474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Side Bet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Speculative option, positive in some scenarios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591A12E7-3068-464E-8AE8-4C2F1F9F566F}"/>
                </a:ext>
              </a:extLst>
            </p:cNvPr>
            <p:cNvSpPr/>
            <p:nvPr/>
          </p:nvSpPr>
          <p:spPr bwMode="auto">
            <a:xfrm>
              <a:off x="480217" y="2126989"/>
              <a:ext cx="2050804" cy="731520"/>
            </a:xfrm>
            <a:prstGeom prst="roundRect">
              <a:avLst>
                <a:gd name="adj" fmla="val 36474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Solid Bet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Attractive option, positive in many scenarios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4EE528AB-ECB1-402C-922C-416D265996B7}"/>
                </a:ext>
              </a:extLst>
            </p:cNvPr>
            <p:cNvSpPr/>
            <p:nvPr/>
          </p:nvSpPr>
          <p:spPr bwMode="auto">
            <a:xfrm>
              <a:off x="480217" y="1319759"/>
              <a:ext cx="2050804" cy="731520"/>
            </a:xfrm>
            <a:prstGeom prst="roundRect">
              <a:avLst>
                <a:gd name="adj" fmla="val 36474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Safe Bet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lang="en-US" sz="11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Secure option, positive in most scenarios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73ED0C15-AA27-4393-9D95-7D27BD9AFEEC}"/>
                </a:ext>
              </a:extLst>
            </p:cNvPr>
            <p:cNvSpPr/>
            <p:nvPr/>
          </p:nvSpPr>
          <p:spPr bwMode="auto">
            <a:xfrm>
              <a:off x="480217" y="512529"/>
              <a:ext cx="2050804" cy="731520"/>
            </a:xfrm>
            <a:prstGeom prst="roundRect">
              <a:avLst>
                <a:gd name="adj" fmla="val 36474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Sure Bet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No regret option, positive in every scenario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B59DE114-CD59-48AD-B647-E659401EB1CC}"/>
                </a:ext>
              </a:extLst>
            </p:cNvPr>
            <p:cNvSpPr/>
            <p:nvPr/>
          </p:nvSpPr>
          <p:spPr bwMode="auto">
            <a:xfrm>
              <a:off x="7403858" y="508152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Positioning </a:t>
              </a:r>
              <a:r>
                <a:rPr lang="en-US" sz="14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Benefits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Building superior position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6FE9C25D-A0BE-470E-A889-FB45B83E9AE8}"/>
                </a:ext>
              </a:extLst>
            </p:cNvPr>
            <p:cNvSpPr/>
            <p:nvPr/>
          </p:nvSpPr>
          <p:spPr bwMode="auto">
            <a:xfrm>
              <a:off x="4528136" y="508152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Engagement </a:t>
              </a:r>
              <a:r>
                <a:rPr lang="en-US" sz="14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Benefits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Getting stakeholder buy-in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6C847DB4-6E57-4FB1-AB1A-440C0199B2B6}"/>
                </a:ext>
              </a:extLst>
            </p:cNvPr>
            <p:cNvSpPr/>
            <p:nvPr/>
          </p:nvSpPr>
          <p:spPr bwMode="auto">
            <a:xfrm>
              <a:off x="5965997" y="508152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Learning </a:t>
              </a:r>
              <a:r>
                <a:rPr lang="en-US" sz="14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Benefits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Speeding up unfolding insight</a:t>
              </a: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E923E1F6-5DB0-4143-927E-CF0378B33F67}"/>
                </a:ext>
              </a:extLst>
            </p:cNvPr>
            <p:cNvSpPr/>
            <p:nvPr/>
          </p:nvSpPr>
          <p:spPr bwMode="auto">
            <a:xfrm>
              <a:off x="3090275" y="508152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Financial </a:t>
              </a:r>
              <a:r>
                <a:rPr lang="en-US" sz="14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Benefits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Attaining adequate monetary result</a:t>
              </a:r>
            </a:p>
          </p:txBody>
        </p:sp>
        <p:sp>
          <p:nvSpPr>
            <p:cNvPr id="49" name="Speech Bubble: Oval 48">
              <a:extLst>
                <a:ext uri="{FF2B5EF4-FFF2-40B4-BE49-F238E27FC236}">
                  <a16:creationId xmlns:a16="http://schemas.microsoft.com/office/drawing/2014/main" id="{331471FB-6946-405A-945B-50093EBF80B4}"/>
                </a:ext>
              </a:extLst>
            </p:cNvPr>
            <p:cNvSpPr/>
            <p:nvPr/>
          </p:nvSpPr>
          <p:spPr bwMode="auto">
            <a:xfrm>
              <a:off x="7190802" y="2217835"/>
              <a:ext cx="1737360" cy="548640"/>
            </a:xfrm>
            <a:prstGeom prst="wedgeEllipseCallout">
              <a:avLst>
                <a:gd name="adj1" fmla="val -63727"/>
                <a:gd name="adj2" fmla="val -45286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Take calculated risks</a:t>
              </a:r>
            </a:p>
          </p:txBody>
        </p:sp>
        <p:sp>
          <p:nvSpPr>
            <p:cNvPr id="50" name="Speech Bubble: Oval 49">
              <a:extLst>
                <a:ext uri="{FF2B5EF4-FFF2-40B4-BE49-F238E27FC236}">
                  <a16:creationId xmlns:a16="http://schemas.microsoft.com/office/drawing/2014/main" id="{511F0D62-04BD-4649-8846-258559FD5B4D}"/>
                </a:ext>
              </a:extLst>
            </p:cNvPr>
            <p:cNvSpPr/>
            <p:nvPr/>
          </p:nvSpPr>
          <p:spPr bwMode="auto">
            <a:xfrm>
              <a:off x="2933162" y="2226811"/>
              <a:ext cx="1737360" cy="548640"/>
            </a:xfrm>
            <a:prstGeom prst="wedgeEllipseCallout">
              <a:avLst>
                <a:gd name="adj1" fmla="val 66513"/>
                <a:gd name="adj2" fmla="val 45537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Keep your options open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06DB51-549D-4A00-A167-39E20293C982}"/>
                </a:ext>
              </a:extLst>
            </p:cNvPr>
            <p:cNvSpPr txBox="1"/>
            <p:nvPr/>
          </p:nvSpPr>
          <p:spPr>
            <a:xfrm>
              <a:off x="7810955" y="4475529"/>
              <a:ext cx="10518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i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© Ron Meyer 2020</a:t>
              </a:r>
              <a:endParaRPr lang="en-US" sz="8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A0354FCD-D9BE-4DBA-8473-7627CB837C55}"/>
                </a:ext>
              </a:extLst>
            </p:cNvPr>
            <p:cNvSpPr/>
            <p:nvPr/>
          </p:nvSpPr>
          <p:spPr bwMode="auto">
            <a:xfrm>
              <a:off x="5969446" y="3378878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Cognitive Commitment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Fixing on one understanding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6EC90A5B-C952-4E4F-AA00-9D42F8238F98}"/>
                </a:ext>
              </a:extLst>
            </p:cNvPr>
            <p:cNvSpPr/>
            <p:nvPr/>
          </p:nvSpPr>
          <p:spPr bwMode="auto">
            <a:xfrm>
              <a:off x="7403858" y="3378878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Emotional Commitment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Becoming attached affectively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CAE75B0B-214C-4488-80BF-31112DA3D9E8}"/>
                </a:ext>
              </a:extLst>
            </p:cNvPr>
            <p:cNvSpPr/>
            <p:nvPr/>
          </p:nvSpPr>
          <p:spPr bwMode="auto">
            <a:xfrm>
              <a:off x="4528136" y="3378878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Political Commitment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Investing relational capital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5A0B330B-1091-451D-8172-ED2964889C71}"/>
                </a:ext>
              </a:extLst>
            </p:cNvPr>
            <p:cNvSpPr/>
            <p:nvPr/>
          </p:nvSpPr>
          <p:spPr bwMode="auto">
            <a:xfrm>
              <a:off x="3090275" y="3378878"/>
              <a:ext cx="1371600" cy="1097280"/>
            </a:xfrm>
            <a:prstGeom prst="roundRect">
              <a:avLst>
                <a:gd name="adj" fmla="val 19215"/>
              </a:avLst>
            </a:prstGeom>
            <a:solidFill>
              <a:srgbClr val="FFFFFF">
                <a:lumMod val="9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Resource Commitment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Locking in scarce means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48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D66721-97B1-4598-8EEF-F5D4BA0DF4DB}"/>
</file>

<file path=customXml/itemProps2.xml><?xml version="1.0" encoding="utf-8"?>
<ds:datastoreItem xmlns:ds="http://schemas.openxmlformats.org/officeDocument/2006/customXml" ds:itemID="{2A904472-2D91-4740-8353-55F2DB681C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580CDF-368B-4C52-878E-F33157B5046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117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2020-07-07T08:58:19Z</dcterms:created>
  <dcterms:modified xsi:type="dcterms:W3CDTF">2025-04-16T12:39:55Z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