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sldIdLst>
    <p:sldId id="256" r:id="rId5"/>
  </p:sldIdLst>
  <p:sldSz cx="9051925" cy="502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E0E784-18D7-43B4-8DCB-04F4FBB57C1A}" v="1" dt="2025-04-16T12:39:23.0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1491" y="823066"/>
            <a:ext cx="6788944" cy="1750907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1491" y="2641495"/>
            <a:ext cx="6788944" cy="1214225"/>
          </a:xfrm>
        </p:spPr>
        <p:txBody>
          <a:bodyPr/>
          <a:lstStyle>
            <a:lvl1pPr marL="0" indent="0" algn="ctr">
              <a:buNone/>
              <a:defRPr sz="1760"/>
            </a:lvl1pPr>
            <a:lvl2pPr marL="335265" indent="0" algn="ctr">
              <a:buNone/>
              <a:defRPr sz="1467"/>
            </a:lvl2pPr>
            <a:lvl3pPr marL="670530" indent="0" algn="ctr">
              <a:buNone/>
              <a:defRPr sz="1320"/>
            </a:lvl3pPr>
            <a:lvl4pPr marL="1005794" indent="0" algn="ctr">
              <a:buNone/>
              <a:defRPr sz="1173"/>
            </a:lvl4pPr>
            <a:lvl5pPr marL="1341059" indent="0" algn="ctr">
              <a:buNone/>
              <a:defRPr sz="1173"/>
            </a:lvl5pPr>
            <a:lvl6pPr marL="1676324" indent="0" algn="ctr">
              <a:buNone/>
              <a:defRPr sz="1173"/>
            </a:lvl6pPr>
            <a:lvl7pPr marL="2011589" indent="0" algn="ctr">
              <a:buNone/>
              <a:defRPr sz="1173"/>
            </a:lvl7pPr>
            <a:lvl8pPr marL="2346853" indent="0" algn="ctr">
              <a:buNone/>
              <a:defRPr sz="1173"/>
            </a:lvl8pPr>
            <a:lvl9pPr marL="2682118" indent="0" algn="ctr">
              <a:buNone/>
              <a:defRPr sz="117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26A1-9B67-4847-AAD7-57BC1A8BD08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F2D-C732-4914-91FF-0ECD067D9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302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26A1-9B67-4847-AAD7-57BC1A8BD08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F2D-C732-4914-91FF-0ECD067D9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55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784" y="267758"/>
            <a:ext cx="1951821" cy="426201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2320" y="267758"/>
            <a:ext cx="5742315" cy="426201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26A1-9B67-4847-AAD7-57BC1A8BD08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F2D-C732-4914-91FF-0ECD067D9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16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26A1-9B67-4847-AAD7-57BC1A8BD08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F2D-C732-4914-91FF-0ECD067D9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986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605" y="1253808"/>
            <a:ext cx="7807285" cy="209200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605" y="3365607"/>
            <a:ext cx="7807285" cy="1100137"/>
          </a:xfrm>
        </p:spPr>
        <p:txBody>
          <a:bodyPr/>
          <a:lstStyle>
            <a:lvl1pPr marL="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1pPr>
            <a:lvl2pPr marL="335265" indent="0">
              <a:buNone/>
              <a:defRPr sz="1467">
                <a:solidFill>
                  <a:schemeClr val="tx1">
                    <a:tint val="75000"/>
                  </a:schemeClr>
                </a:solidFill>
              </a:defRPr>
            </a:lvl2pPr>
            <a:lvl3pPr marL="6705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3pPr>
            <a:lvl4pPr marL="1005794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4pPr>
            <a:lvl5pPr marL="1341059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5pPr>
            <a:lvl6pPr marL="1676324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6pPr>
            <a:lvl7pPr marL="2011589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7pPr>
            <a:lvl8pPr marL="2346853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8pPr>
            <a:lvl9pPr marL="2682118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26A1-9B67-4847-AAD7-57BC1A8BD08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F2D-C732-4914-91FF-0ECD067D9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607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2320" y="1338792"/>
            <a:ext cx="3847068" cy="31909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2537" y="1338792"/>
            <a:ext cx="3847068" cy="31909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26A1-9B67-4847-AAD7-57BC1A8BD08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F2D-C732-4914-91FF-0ECD067D9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8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499" y="267758"/>
            <a:ext cx="7807285" cy="972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499" y="1232853"/>
            <a:ext cx="3829388" cy="604202"/>
          </a:xfrm>
        </p:spPr>
        <p:txBody>
          <a:bodyPr anchor="b"/>
          <a:lstStyle>
            <a:lvl1pPr marL="0" indent="0">
              <a:buNone/>
              <a:defRPr sz="1760" b="1"/>
            </a:lvl1pPr>
            <a:lvl2pPr marL="335265" indent="0">
              <a:buNone/>
              <a:defRPr sz="1467" b="1"/>
            </a:lvl2pPr>
            <a:lvl3pPr marL="670530" indent="0">
              <a:buNone/>
              <a:defRPr sz="1320" b="1"/>
            </a:lvl3pPr>
            <a:lvl4pPr marL="1005794" indent="0">
              <a:buNone/>
              <a:defRPr sz="1173" b="1"/>
            </a:lvl4pPr>
            <a:lvl5pPr marL="1341059" indent="0">
              <a:buNone/>
              <a:defRPr sz="1173" b="1"/>
            </a:lvl5pPr>
            <a:lvl6pPr marL="1676324" indent="0">
              <a:buNone/>
              <a:defRPr sz="1173" b="1"/>
            </a:lvl6pPr>
            <a:lvl7pPr marL="2011589" indent="0">
              <a:buNone/>
              <a:defRPr sz="1173" b="1"/>
            </a:lvl7pPr>
            <a:lvl8pPr marL="2346853" indent="0">
              <a:buNone/>
              <a:defRPr sz="1173" b="1"/>
            </a:lvl8pPr>
            <a:lvl9pPr marL="2682118" indent="0">
              <a:buNone/>
              <a:defRPr sz="11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499" y="1837055"/>
            <a:ext cx="3829388" cy="27020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2537" y="1232853"/>
            <a:ext cx="3848247" cy="604202"/>
          </a:xfrm>
        </p:spPr>
        <p:txBody>
          <a:bodyPr anchor="b"/>
          <a:lstStyle>
            <a:lvl1pPr marL="0" indent="0">
              <a:buNone/>
              <a:defRPr sz="1760" b="1"/>
            </a:lvl1pPr>
            <a:lvl2pPr marL="335265" indent="0">
              <a:buNone/>
              <a:defRPr sz="1467" b="1"/>
            </a:lvl2pPr>
            <a:lvl3pPr marL="670530" indent="0">
              <a:buNone/>
              <a:defRPr sz="1320" b="1"/>
            </a:lvl3pPr>
            <a:lvl4pPr marL="1005794" indent="0">
              <a:buNone/>
              <a:defRPr sz="1173" b="1"/>
            </a:lvl4pPr>
            <a:lvl5pPr marL="1341059" indent="0">
              <a:buNone/>
              <a:defRPr sz="1173" b="1"/>
            </a:lvl5pPr>
            <a:lvl6pPr marL="1676324" indent="0">
              <a:buNone/>
              <a:defRPr sz="1173" b="1"/>
            </a:lvl6pPr>
            <a:lvl7pPr marL="2011589" indent="0">
              <a:buNone/>
              <a:defRPr sz="1173" b="1"/>
            </a:lvl7pPr>
            <a:lvl8pPr marL="2346853" indent="0">
              <a:buNone/>
              <a:defRPr sz="1173" b="1"/>
            </a:lvl8pPr>
            <a:lvl9pPr marL="2682118" indent="0">
              <a:buNone/>
              <a:defRPr sz="11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2537" y="1837055"/>
            <a:ext cx="3848247" cy="27020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26A1-9B67-4847-AAD7-57BC1A8BD08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F2D-C732-4914-91FF-0ECD067D9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4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26A1-9B67-4847-AAD7-57BC1A8BD08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F2D-C732-4914-91FF-0ECD067D9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407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26A1-9B67-4847-AAD7-57BC1A8BD08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F2D-C732-4914-91FF-0ECD067D9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104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499" y="335280"/>
            <a:ext cx="2919481" cy="1173480"/>
          </a:xfrm>
        </p:spPr>
        <p:txBody>
          <a:bodyPr anchor="b"/>
          <a:lstStyle>
            <a:lvl1pPr>
              <a:defRPr sz="23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8247" y="724112"/>
            <a:ext cx="4582537" cy="3573992"/>
          </a:xfrm>
        </p:spPr>
        <p:txBody>
          <a:bodyPr/>
          <a:lstStyle>
            <a:lvl1pPr>
              <a:defRPr sz="2347"/>
            </a:lvl1pPr>
            <a:lvl2pPr>
              <a:defRPr sz="2053"/>
            </a:lvl2pPr>
            <a:lvl3pPr>
              <a:defRPr sz="1760"/>
            </a:lvl3pPr>
            <a:lvl4pPr>
              <a:defRPr sz="1467"/>
            </a:lvl4pPr>
            <a:lvl5pPr>
              <a:defRPr sz="1467"/>
            </a:lvl5pPr>
            <a:lvl6pPr>
              <a:defRPr sz="1467"/>
            </a:lvl6pPr>
            <a:lvl7pPr>
              <a:defRPr sz="1467"/>
            </a:lvl7pPr>
            <a:lvl8pPr>
              <a:defRPr sz="1467"/>
            </a:lvl8pPr>
            <a:lvl9pPr>
              <a:defRPr sz="14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3499" y="1508760"/>
            <a:ext cx="2919481" cy="2795165"/>
          </a:xfrm>
        </p:spPr>
        <p:txBody>
          <a:bodyPr/>
          <a:lstStyle>
            <a:lvl1pPr marL="0" indent="0">
              <a:buNone/>
              <a:defRPr sz="1173"/>
            </a:lvl1pPr>
            <a:lvl2pPr marL="335265" indent="0">
              <a:buNone/>
              <a:defRPr sz="1027"/>
            </a:lvl2pPr>
            <a:lvl3pPr marL="670530" indent="0">
              <a:buNone/>
              <a:defRPr sz="880"/>
            </a:lvl3pPr>
            <a:lvl4pPr marL="1005794" indent="0">
              <a:buNone/>
              <a:defRPr sz="733"/>
            </a:lvl4pPr>
            <a:lvl5pPr marL="1341059" indent="0">
              <a:buNone/>
              <a:defRPr sz="733"/>
            </a:lvl5pPr>
            <a:lvl6pPr marL="1676324" indent="0">
              <a:buNone/>
              <a:defRPr sz="733"/>
            </a:lvl6pPr>
            <a:lvl7pPr marL="2011589" indent="0">
              <a:buNone/>
              <a:defRPr sz="733"/>
            </a:lvl7pPr>
            <a:lvl8pPr marL="2346853" indent="0">
              <a:buNone/>
              <a:defRPr sz="733"/>
            </a:lvl8pPr>
            <a:lvl9pPr marL="2682118" indent="0">
              <a:buNone/>
              <a:defRPr sz="7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26A1-9B67-4847-AAD7-57BC1A8BD08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F2D-C732-4914-91FF-0ECD067D9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9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499" y="335280"/>
            <a:ext cx="2919481" cy="1173480"/>
          </a:xfrm>
        </p:spPr>
        <p:txBody>
          <a:bodyPr anchor="b"/>
          <a:lstStyle>
            <a:lvl1pPr>
              <a:defRPr sz="23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48247" y="724112"/>
            <a:ext cx="4582537" cy="3573992"/>
          </a:xfrm>
        </p:spPr>
        <p:txBody>
          <a:bodyPr anchor="t"/>
          <a:lstStyle>
            <a:lvl1pPr marL="0" indent="0">
              <a:buNone/>
              <a:defRPr sz="2347"/>
            </a:lvl1pPr>
            <a:lvl2pPr marL="335265" indent="0">
              <a:buNone/>
              <a:defRPr sz="2053"/>
            </a:lvl2pPr>
            <a:lvl3pPr marL="670530" indent="0">
              <a:buNone/>
              <a:defRPr sz="1760"/>
            </a:lvl3pPr>
            <a:lvl4pPr marL="1005794" indent="0">
              <a:buNone/>
              <a:defRPr sz="1467"/>
            </a:lvl4pPr>
            <a:lvl5pPr marL="1341059" indent="0">
              <a:buNone/>
              <a:defRPr sz="1467"/>
            </a:lvl5pPr>
            <a:lvl6pPr marL="1676324" indent="0">
              <a:buNone/>
              <a:defRPr sz="1467"/>
            </a:lvl6pPr>
            <a:lvl7pPr marL="2011589" indent="0">
              <a:buNone/>
              <a:defRPr sz="1467"/>
            </a:lvl7pPr>
            <a:lvl8pPr marL="2346853" indent="0">
              <a:buNone/>
              <a:defRPr sz="1467"/>
            </a:lvl8pPr>
            <a:lvl9pPr marL="2682118" indent="0">
              <a:buNone/>
              <a:defRPr sz="14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3499" y="1508760"/>
            <a:ext cx="2919481" cy="2795165"/>
          </a:xfrm>
        </p:spPr>
        <p:txBody>
          <a:bodyPr/>
          <a:lstStyle>
            <a:lvl1pPr marL="0" indent="0">
              <a:buNone/>
              <a:defRPr sz="1173"/>
            </a:lvl1pPr>
            <a:lvl2pPr marL="335265" indent="0">
              <a:buNone/>
              <a:defRPr sz="1027"/>
            </a:lvl2pPr>
            <a:lvl3pPr marL="670530" indent="0">
              <a:buNone/>
              <a:defRPr sz="880"/>
            </a:lvl3pPr>
            <a:lvl4pPr marL="1005794" indent="0">
              <a:buNone/>
              <a:defRPr sz="733"/>
            </a:lvl4pPr>
            <a:lvl5pPr marL="1341059" indent="0">
              <a:buNone/>
              <a:defRPr sz="733"/>
            </a:lvl5pPr>
            <a:lvl6pPr marL="1676324" indent="0">
              <a:buNone/>
              <a:defRPr sz="733"/>
            </a:lvl6pPr>
            <a:lvl7pPr marL="2011589" indent="0">
              <a:buNone/>
              <a:defRPr sz="733"/>
            </a:lvl7pPr>
            <a:lvl8pPr marL="2346853" indent="0">
              <a:buNone/>
              <a:defRPr sz="733"/>
            </a:lvl8pPr>
            <a:lvl9pPr marL="2682118" indent="0">
              <a:buNone/>
              <a:defRPr sz="7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26A1-9B67-4847-AAD7-57BC1A8BD08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F2D-C732-4914-91FF-0ECD067D9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441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2320" y="267758"/>
            <a:ext cx="7807285" cy="972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2320" y="1338792"/>
            <a:ext cx="7807285" cy="31909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2320" y="4661324"/>
            <a:ext cx="2036683" cy="267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726A1-9B67-4847-AAD7-57BC1A8BD08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98450" y="4661324"/>
            <a:ext cx="3055025" cy="267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92922" y="4661324"/>
            <a:ext cx="2036683" cy="267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1CF2D-C732-4914-91FF-0ECD067D9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254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70530" rtl="0" eaLnBrk="1" latinLnBrk="0" hangingPunct="1">
        <a:lnSpc>
          <a:spcPct val="90000"/>
        </a:lnSpc>
        <a:spcBef>
          <a:spcPct val="0"/>
        </a:spcBef>
        <a:buNone/>
        <a:defRPr sz="32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7632" indent="-167632" algn="l" defTabSz="6705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1pPr>
      <a:lvl2pPr marL="502897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760" kern="1200">
          <a:solidFill>
            <a:schemeClr val="tx1"/>
          </a:solidFill>
          <a:latin typeface="+mn-lt"/>
          <a:ea typeface="+mn-ea"/>
          <a:cs typeface="+mn-cs"/>
        </a:defRPr>
      </a:lvl2pPr>
      <a:lvl3pPr marL="838162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467" kern="1200">
          <a:solidFill>
            <a:schemeClr val="tx1"/>
          </a:solidFill>
          <a:latin typeface="+mn-lt"/>
          <a:ea typeface="+mn-ea"/>
          <a:cs typeface="+mn-cs"/>
        </a:defRPr>
      </a:lvl3pPr>
      <a:lvl4pPr marL="1173427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4pPr>
      <a:lvl5pPr marL="1508691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5pPr>
      <a:lvl6pPr marL="1843956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6pPr>
      <a:lvl7pPr marL="2179221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7pPr>
      <a:lvl8pPr marL="2514486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8pPr>
      <a:lvl9pPr marL="2849750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1pPr>
      <a:lvl2pPr marL="335265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2pPr>
      <a:lvl3pPr marL="670530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3pPr>
      <a:lvl4pPr marL="1005794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4pPr>
      <a:lvl5pPr marL="1341059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5pPr>
      <a:lvl6pPr marL="1676324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6pPr>
      <a:lvl7pPr marL="2011589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7pPr>
      <a:lvl8pPr marL="2346853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8pPr>
      <a:lvl9pPr marL="2682118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C1DFCEC-C1C2-575C-2799-A3AE76E0DB33}"/>
              </a:ext>
            </a:extLst>
          </p:cNvPr>
          <p:cNvGrpSpPr/>
          <p:nvPr/>
        </p:nvGrpSpPr>
        <p:grpSpPr>
          <a:xfrm>
            <a:off x="134019" y="91440"/>
            <a:ext cx="8794143" cy="4846320"/>
            <a:chOff x="134019" y="91440"/>
            <a:chExt cx="8794143" cy="4846320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87DCE73D-D466-4F64-9EF7-5B1E5A9FE039}"/>
                </a:ext>
              </a:extLst>
            </p:cNvPr>
            <p:cNvGrpSpPr/>
            <p:nvPr/>
          </p:nvGrpSpPr>
          <p:grpSpPr>
            <a:xfrm>
              <a:off x="3017274" y="349792"/>
              <a:ext cx="5832648" cy="2132683"/>
              <a:chOff x="3062768" y="1445331"/>
              <a:chExt cx="5832648" cy="2441448"/>
            </a:xfrm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</p:grpSpPr>
          <p:sp>
            <p:nvSpPr>
              <p:cNvPr id="32" name="Callout: Up Arrow 31">
                <a:extLst>
                  <a:ext uri="{FF2B5EF4-FFF2-40B4-BE49-F238E27FC236}">
                    <a16:creationId xmlns:a16="http://schemas.microsoft.com/office/drawing/2014/main" id="{2D4BDA0B-C3D7-4849-AB4C-D5EC9373C7DF}"/>
                  </a:ext>
                </a:extLst>
              </p:cNvPr>
              <p:cNvSpPr/>
              <p:nvPr/>
            </p:nvSpPr>
            <p:spPr bwMode="auto">
              <a:xfrm flipV="1">
                <a:off x="3062768" y="1445331"/>
                <a:ext cx="5832648" cy="2441448"/>
              </a:xfrm>
              <a:prstGeom prst="upArrowCallout">
                <a:avLst>
                  <a:gd name="adj1" fmla="val 114849"/>
                  <a:gd name="adj2" fmla="val 84285"/>
                  <a:gd name="adj3" fmla="val 14509"/>
                  <a:gd name="adj4" fmla="val 66556"/>
                </a:avLst>
              </a:prstGeom>
              <a:solidFill>
                <a:srgbClr val="001E5F">
                  <a:lumMod val="90000"/>
                  <a:lumOff val="1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1E5F">
                      <a:lumMod val="50000"/>
                      <a:lumOff val="50000"/>
                    </a:srgb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2389A9E-E537-41B2-A4E5-8973D4A560C0}"/>
                  </a:ext>
                </a:extLst>
              </p:cNvPr>
              <p:cNvSpPr txBox="1"/>
              <p:nvPr/>
            </p:nvSpPr>
            <p:spPr>
              <a:xfrm>
                <a:off x="4608066" y="3034288"/>
                <a:ext cx="2742052" cy="563738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5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Risk-Taking Drivers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Achieving Attractive </a:t>
                </a:r>
                <a:r>
                  <a:rPr lang="en-US" sz="1100" kern="0" dirty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Benefits</a:t>
                </a:r>
                <a:endPara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25C9D320-C750-43A6-A971-5C161A817990}"/>
                </a:ext>
              </a:extLst>
            </p:cNvPr>
            <p:cNvGrpSpPr/>
            <p:nvPr/>
          </p:nvGrpSpPr>
          <p:grpSpPr>
            <a:xfrm>
              <a:off x="3014338" y="2535577"/>
              <a:ext cx="5832648" cy="2132682"/>
              <a:chOff x="3059832" y="3939880"/>
              <a:chExt cx="5832648" cy="2441448"/>
            </a:xfrm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</p:grpSpPr>
          <p:sp>
            <p:nvSpPr>
              <p:cNvPr id="35" name="Callout: Up Arrow 34">
                <a:extLst>
                  <a:ext uri="{FF2B5EF4-FFF2-40B4-BE49-F238E27FC236}">
                    <a16:creationId xmlns:a16="http://schemas.microsoft.com/office/drawing/2014/main" id="{8293C20A-7E14-43EC-A691-83C8AF5731A6}"/>
                  </a:ext>
                </a:extLst>
              </p:cNvPr>
              <p:cNvSpPr/>
              <p:nvPr/>
            </p:nvSpPr>
            <p:spPr bwMode="auto">
              <a:xfrm>
                <a:off x="3059832" y="3939880"/>
                <a:ext cx="5832648" cy="2441448"/>
              </a:xfrm>
              <a:prstGeom prst="upArrowCallout">
                <a:avLst>
                  <a:gd name="adj1" fmla="val 114490"/>
                  <a:gd name="adj2" fmla="val 84446"/>
                  <a:gd name="adj3" fmla="val 14509"/>
                  <a:gd name="adj4" fmla="val 67906"/>
                </a:avLst>
              </a:prstGeom>
              <a:solidFill>
                <a:srgbClr val="001E5F">
                  <a:lumMod val="50000"/>
                  <a:lumOff val="5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1E5F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E1ED6ED4-797D-4056-A30D-8AD667204552}"/>
                  </a:ext>
                </a:extLst>
              </p:cNvPr>
              <p:cNvSpPr txBox="1"/>
              <p:nvPr/>
            </p:nvSpPr>
            <p:spPr>
              <a:xfrm>
                <a:off x="4716015" y="4204097"/>
                <a:ext cx="2520281" cy="6617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5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Risk-Taking Dangers</a:t>
                </a:r>
              </a:p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Avoiding Rigid Commitments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7" name="AutoShape 2">
              <a:extLst>
                <a:ext uri="{FF2B5EF4-FFF2-40B4-BE49-F238E27FC236}">
                  <a16:creationId xmlns:a16="http://schemas.microsoft.com/office/drawing/2014/main" id="{B0A21889-E329-4A32-9364-E5FB3B4CD0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917541" y="1143000"/>
              <a:ext cx="4846320" cy="2743200"/>
            </a:xfrm>
            <a:prstGeom prst="leftRightArrow">
              <a:avLst>
                <a:gd name="adj1" fmla="val 82889"/>
                <a:gd name="adj2" fmla="val 9863"/>
              </a:avLst>
            </a:prstGeom>
            <a:gradFill rotWithShape="1">
              <a:gsLst>
                <a:gs pos="0">
                  <a:srgbClr val="002570"/>
                </a:gs>
                <a:gs pos="100000">
                  <a:srgbClr val="002570">
                    <a:lumMod val="60000"/>
                    <a:lumOff val="40000"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8" name="Tekstvak 12">
              <a:extLst>
                <a:ext uri="{FF2B5EF4-FFF2-40B4-BE49-F238E27FC236}">
                  <a16:creationId xmlns:a16="http://schemas.microsoft.com/office/drawing/2014/main" id="{0EE0901D-E8D4-4E08-946A-B483D5468C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8533" y="163522"/>
              <a:ext cx="113417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High Chance</a:t>
              </a:r>
            </a:p>
          </p:txBody>
        </p:sp>
        <p:sp>
          <p:nvSpPr>
            <p:cNvPr id="39" name="Tekstvak 12">
              <a:extLst>
                <a:ext uri="{FF2B5EF4-FFF2-40B4-BE49-F238E27FC236}">
                  <a16:creationId xmlns:a16="http://schemas.microsoft.com/office/drawing/2014/main" id="{4E4C8BE6-5E62-4448-872A-B409B7D56C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8164" y="4537777"/>
              <a:ext cx="111491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Low Chance</a:t>
              </a:r>
            </a:p>
          </p:txBody>
        </p:sp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168A281F-628D-40E8-99F0-AA9CEDB7677C}"/>
                </a:ext>
              </a:extLst>
            </p:cNvPr>
            <p:cNvSpPr/>
            <p:nvPr/>
          </p:nvSpPr>
          <p:spPr bwMode="auto">
            <a:xfrm>
              <a:off x="480217" y="3741449"/>
              <a:ext cx="2050804" cy="731520"/>
            </a:xfrm>
            <a:prstGeom prst="roundRect">
              <a:avLst>
                <a:gd name="adj" fmla="val 36474"/>
              </a:avLst>
            </a:prstGeom>
            <a:solidFill>
              <a:srgbClr val="FFFFFF">
                <a:lumMod val="9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Slim Bet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100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Long shot option, positive in few scenarios</a:t>
              </a:r>
            </a:p>
          </p:txBody>
        </p:sp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C00A0559-78E5-4BD1-BD0B-A09D5021A9C6}"/>
                </a:ext>
              </a:extLst>
            </p:cNvPr>
            <p:cNvSpPr/>
            <p:nvPr/>
          </p:nvSpPr>
          <p:spPr bwMode="auto">
            <a:xfrm>
              <a:off x="480217" y="2934219"/>
              <a:ext cx="2050804" cy="731520"/>
            </a:xfrm>
            <a:prstGeom prst="roundRect">
              <a:avLst>
                <a:gd name="adj" fmla="val 36474"/>
              </a:avLst>
            </a:prstGeom>
            <a:solidFill>
              <a:srgbClr val="FFFFFF">
                <a:lumMod val="9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Side Bet</a:t>
              </a:r>
            </a:p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100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Speculative option, positive in some scenarios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591A12E7-3068-464E-8AE8-4C2F1F9F566F}"/>
                </a:ext>
              </a:extLst>
            </p:cNvPr>
            <p:cNvSpPr/>
            <p:nvPr/>
          </p:nvSpPr>
          <p:spPr bwMode="auto">
            <a:xfrm>
              <a:off x="480217" y="2126989"/>
              <a:ext cx="2050804" cy="731520"/>
            </a:xfrm>
            <a:prstGeom prst="roundRect">
              <a:avLst>
                <a:gd name="adj" fmla="val 36474"/>
              </a:avLst>
            </a:prstGeom>
            <a:solidFill>
              <a:srgbClr val="FFFFFF">
                <a:lumMod val="9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Solid Bet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Attractive option, positive in many scenarios</a:t>
              </a:r>
            </a:p>
          </p:txBody>
        </p:sp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4EE528AB-ECB1-402C-922C-416D265996B7}"/>
                </a:ext>
              </a:extLst>
            </p:cNvPr>
            <p:cNvSpPr/>
            <p:nvPr/>
          </p:nvSpPr>
          <p:spPr bwMode="auto">
            <a:xfrm>
              <a:off x="480217" y="1319759"/>
              <a:ext cx="2050804" cy="731520"/>
            </a:xfrm>
            <a:prstGeom prst="roundRect">
              <a:avLst>
                <a:gd name="adj" fmla="val 36474"/>
              </a:avLst>
            </a:prstGeom>
            <a:solidFill>
              <a:srgbClr val="FFFFFF">
                <a:lumMod val="9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square" lIns="0" tIns="46800" rIns="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Safe Bet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 </a:t>
              </a:r>
              <a:r>
                <a:rPr lang="en-US" sz="1100" dirty="0">
                  <a:solidFill>
                    <a:srgbClr val="002060"/>
                  </a:solidFill>
                  <a:latin typeface="Arial" charset="0"/>
                  <a:cs typeface="Arial" charset="0"/>
                </a:rPr>
                <a:t>Secure option, positive in most scenarios</a:t>
              </a:r>
            </a:p>
          </p:txBody>
        </p:sp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73ED0C15-AA27-4393-9D95-7D27BD9AFEEC}"/>
                </a:ext>
              </a:extLst>
            </p:cNvPr>
            <p:cNvSpPr/>
            <p:nvPr/>
          </p:nvSpPr>
          <p:spPr bwMode="auto">
            <a:xfrm>
              <a:off x="480217" y="512529"/>
              <a:ext cx="2050804" cy="731520"/>
            </a:xfrm>
            <a:prstGeom prst="roundRect">
              <a:avLst>
                <a:gd name="adj" fmla="val 36474"/>
              </a:avLst>
            </a:prstGeom>
            <a:solidFill>
              <a:srgbClr val="FFFFFF">
                <a:lumMod val="9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Sure Bet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100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No regret option, positive in every scenario</a:t>
              </a:r>
            </a:p>
          </p:txBody>
        </p:sp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B59DE114-CD59-48AD-B647-E659401EB1CC}"/>
                </a:ext>
              </a:extLst>
            </p:cNvPr>
            <p:cNvSpPr/>
            <p:nvPr/>
          </p:nvSpPr>
          <p:spPr bwMode="auto">
            <a:xfrm>
              <a:off x="7403858" y="508152"/>
              <a:ext cx="1371600" cy="1097280"/>
            </a:xfrm>
            <a:prstGeom prst="roundRect">
              <a:avLst>
                <a:gd name="adj" fmla="val 19215"/>
              </a:avLst>
            </a:prstGeom>
            <a:solidFill>
              <a:srgbClr val="FFFFFF">
                <a:lumMod val="9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square" lIns="0" tIns="46800" rIns="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Positioning </a:t>
              </a:r>
              <a:r>
                <a:rPr lang="en-US" sz="1400" b="1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Benefits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Building superior position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6FE9C25D-A0BE-470E-A889-FB45B83E9AE8}"/>
                </a:ext>
              </a:extLst>
            </p:cNvPr>
            <p:cNvSpPr/>
            <p:nvPr/>
          </p:nvSpPr>
          <p:spPr bwMode="auto">
            <a:xfrm>
              <a:off x="4528136" y="508152"/>
              <a:ext cx="1371600" cy="1097280"/>
            </a:xfrm>
            <a:prstGeom prst="roundRect">
              <a:avLst>
                <a:gd name="adj" fmla="val 19215"/>
              </a:avLst>
            </a:prstGeom>
            <a:solidFill>
              <a:srgbClr val="FFFFFF">
                <a:lumMod val="9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square" lIns="0" tIns="46800" rIns="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Engagement </a:t>
              </a:r>
              <a:r>
                <a:rPr lang="en-US" sz="1400" b="1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Benefits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Getting stakeholder buy-in</a:t>
              </a:r>
            </a:p>
          </p:txBody>
        </p:sp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6C847DB4-6E57-4FB1-AB1A-440C0199B2B6}"/>
                </a:ext>
              </a:extLst>
            </p:cNvPr>
            <p:cNvSpPr/>
            <p:nvPr/>
          </p:nvSpPr>
          <p:spPr bwMode="auto">
            <a:xfrm>
              <a:off x="5965997" y="508152"/>
              <a:ext cx="1371600" cy="1097280"/>
            </a:xfrm>
            <a:prstGeom prst="roundRect">
              <a:avLst>
                <a:gd name="adj" fmla="val 19215"/>
              </a:avLst>
            </a:prstGeom>
            <a:solidFill>
              <a:srgbClr val="FFFFFF">
                <a:lumMod val="9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square" lIns="0" tIns="46800" rIns="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Learning </a:t>
              </a:r>
              <a:r>
                <a:rPr lang="en-US" sz="1400" b="1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Benefits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Speeding up unfolding insight</a:t>
              </a:r>
            </a:p>
          </p:txBody>
        </p:sp>
        <p:sp>
          <p:nvSpPr>
            <p:cNvPr id="48" name="Rectangle: Rounded Corners 47">
              <a:extLst>
                <a:ext uri="{FF2B5EF4-FFF2-40B4-BE49-F238E27FC236}">
                  <a16:creationId xmlns:a16="http://schemas.microsoft.com/office/drawing/2014/main" id="{E923E1F6-5DB0-4143-927E-CF0378B33F67}"/>
                </a:ext>
              </a:extLst>
            </p:cNvPr>
            <p:cNvSpPr/>
            <p:nvPr/>
          </p:nvSpPr>
          <p:spPr bwMode="auto">
            <a:xfrm>
              <a:off x="3090275" y="508152"/>
              <a:ext cx="1371600" cy="1097280"/>
            </a:xfrm>
            <a:prstGeom prst="roundRect">
              <a:avLst>
                <a:gd name="adj" fmla="val 19215"/>
              </a:avLst>
            </a:prstGeom>
            <a:solidFill>
              <a:srgbClr val="FFFFFF">
                <a:lumMod val="9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square" lIns="0" tIns="46800" rIns="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Financial </a:t>
              </a:r>
              <a:r>
                <a:rPr lang="en-US" sz="1400" b="1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Benefits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Attaining adequate monetary result</a:t>
              </a:r>
            </a:p>
          </p:txBody>
        </p:sp>
        <p:sp>
          <p:nvSpPr>
            <p:cNvPr id="49" name="Speech Bubble: Oval 48">
              <a:extLst>
                <a:ext uri="{FF2B5EF4-FFF2-40B4-BE49-F238E27FC236}">
                  <a16:creationId xmlns:a16="http://schemas.microsoft.com/office/drawing/2014/main" id="{331471FB-6946-405A-945B-50093EBF80B4}"/>
                </a:ext>
              </a:extLst>
            </p:cNvPr>
            <p:cNvSpPr/>
            <p:nvPr/>
          </p:nvSpPr>
          <p:spPr bwMode="auto">
            <a:xfrm>
              <a:off x="7190802" y="2217835"/>
              <a:ext cx="1737360" cy="548640"/>
            </a:xfrm>
            <a:prstGeom prst="wedgeEllipseCallout">
              <a:avLst>
                <a:gd name="adj1" fmla="val -63727"/>
                <a:gd name="adj2" fmla="val -45286"/>
              </a:avLst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Take calculated risks</a:t>
              </a:r>
            </a:p>
          </p:txBody>
        </p:sp>
        <p:sp>
          <p:nvSpPr>
            <p:cNvPr id="50" name="Speech Bubble: Oval 49">
              <a:extLst>
                <a:ext uri="{FF2B5EF4-FFF2-40B4-BE49-F238E27FC236}">
                  <a16:creationId xmlns:a16="http://schemas.microsoft.com/office/drawing/2014/main" id="{511F0D62-04BD-4649-8846-258559FD5B4D}"/>
                </a:ext>
              </a:extLst>
            </p:cNvPr>
            <p:cNvSpPr/>
            <p:nvPr/>
          </p:nvSpPr>
          <p:spPr bwMode="auto">
            <a:xfrm>
              <a:off x="2933162" y="2226811"/>
              <a:ext cx="1737360" cy="548640"/>
            </a:xfrm>
            <a:prstGeom prst="wedgeEllipseCallout">
              <a:avLst>
                <a:gd name="adj1" fmla="val 66513"/>
                <a:gd name="adj2" fmla="val 45537"/>
              </a:avLst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Keep your options open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D206DB51-549D-4A00-A167-39E20293C982}"/>
                </a:ext>
              </a:extLst>
            </p:cNvPr>
            <p:cNvSpPr txBox="1"/>
            <p:nvPr/>
          </p:nvSpPr>
          <p:spPr>
            <a:xfrm>
              <a:off x="7810955" y="4475529"/>
              <a:ext cx="105189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800" i="1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© Ron Meyer 2020</a:t>
              </a:r>
              <a:endParaRPr lang="en-US" sz="8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A0354FCD-D9BE-4DBA-8473-7627CB837C55}"/>
                </a:ext>
              </a:extLst>
            </p:cNvPr>
            <p:cNvSpPr/>
            <p:nvPr/>
          </p:nvSpPr>
          <p:spPr bwMode="auto">
            <a:xfrm>
              <a:off x="5969446" y="3378878"/>
              <a:ext cx="1371600" cy="1097280"/>
            </a:xfrm>
            <a:prstGeom prst="roundRect">
              <a:avLst>
                <a:gd name="adj" fmla="val 19215"/>
              </a:avLst>
            </a:prstGeom>
            <a:solidFill>
              <a:srgbClr val="FFFFFF">
                <a:lumMod val="9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square" lIns="0" tIns="46800" rIns="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Cognitive Commitment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Fixing on one understanding</a:t>
              </a:r>
            </a:p>
          </p:txBody>
        </p:sp>
        <p:sp>
          <p:nvSpPr>
            <p:cNvPr id="53" name="Rectangle: Rounded Corners 52">
              <a:extLst>
                <a:ext uri="{FF2B5EF4-FFF2-40B4-BE49-F238E27FC236}">
                  <a16:creationId xmlns:a16="http://schemas.microsoft.com/office/drawing/2014/main" id="{6EC90A5B-C952-4E4F-AA00-9D42F8238F98}"/>
                </a:ext>
              </a:extLst>
            </p:cNvPr>
            <p:cNvSpPr/>
            <p:nvPr/>
          </p:nvSpPr>
          <p:spPr bwMode="auto">
            <a:xfrm>
              <a:off x="7403858" y="3378878"/>
              <a:ext cx="1371600" cy="1097280"/>
            </a:xfrm>
            <a:prstGeom prst="roundRect">
              <a:avLst>
                <a:gd name="adj" fmla="val 19215"/>
              </a:avLst>
            </a:prstGeom>
            <a:solidFill>
              <a:srgbClr val="FFFFFF">
                <a:lumMod val="9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square" lIns="0" tIns="46800" rIns="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Emotional Commitment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Becoming attached affectively</a:t>
              </a:r>
            </a:p>
          </p:txBody>
        </p:sp>
        <p:sp>
          <p:nvSpPr>
            <p:cNvPr id="54" name="Rectangle: Rounded Corners 53">
              <a:extLst>
                <a:ext uri="{FF2B5EF4-FFF2-40B4-BE49-F238E27FC236}">
                  <a16:creationId xmlns:a16="http://schemas.microsoft.com/office/drawing/2014/main" id="{CAE75B0B-214C-4488-80BF-31112DA3D9E8}"/>
                </a:ext>
              </a:extLst>
            </p:cNvPr>
            <p:cNvSpPr/>
            <p:nvPr/>
          </p:nvSpPr>
          <p:spPr bwMode="auto">
            <a:xfrm>
              <a:off x="4528136" y="3378878"/>
              <a:ext cx="1371600" cy="1097280"/>
            </a:xfrm>
            <a:prstGeom prst="roundRect">
              <a:avLst>
                <a:gd name="adj" fmla="val 19215"/>
              </a:avLst>
            </a:prstGeom>
            <a:solidFill>
              <a:srgbClr val="FFFFFF">
                <a:lumMod val="9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square" lIns="0" tIns="46800" rIns="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Political Commitment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Investing relational capital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55" name="Rectangle: Rounded Corners 54">
              <a:extLst>
                <a:ext uri="{FF2B5EF4-FFF2-40B4-BE49-F238E27FC236}">
                  <a16:creationId xmlns:a16="http://schemas.microsoft.com/office/drawing/2014/main" id="{5A0B330B-1091-451D-8172-ED2964889C71}"/>
                </a:ext>
              </a:extLst>
            </p:cNvPr>
            <p:cNvSpPr/>
            <p:nvPr/>
          </p:nvSpPr>
          <p:spPr bwMode="auto">
            <a:xfrm>
              <a:off x="3090275" y="3378878"/>
              <a:ext cx="1371600" cy="1097280"/>
            </a:xfrm>
            <a:prstGeom prst="roundRect">
              <a:avLst>
                <a:gd name="adj" fmla="val 19215"/>
              </a:avLst>
            </a:prstGeom>
            <a:solidFill>
              <a:srgbClr val="FFFFFF">
                <a:lumMod val="9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square" lIns="0" tIns="46800" rIns="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Resource Commitment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Locking in scarce means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54488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5D66721-97B1-4598-8EEF-F5D4BA0DF4DB}"/>
</file>

<file path=customXml/itemProps2.xml><?xml version="1.0" encoding="utf-8"?>
<ds:datastoreItem xmlns:ds="http://schemas.openxmlformats.org/officeDocument/2006/customXml" ds:itemID="{2A904472-2D91-4740-8353-55F2DB681C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580CDF-368B-4C52-878E-F33157B5046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117</Words>
  <Application>Microsoft Office PowerPoint</Application>
  <PresentationFormat>Custom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4</cp:revision>
  <dcterms:created xsi:type="dcterms:W3CDTF">2020-07-07T08:58:19Z</dcterms:created>
  <dcterms:modified xsi:type="dcterms:W3CDTF">2025-04-16T12:39:55Z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