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864475" cy="5121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552B29-6F6C-49BD-94AE-E238EEF00B43}" v="4" dt="2019-07-23T15:28:25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836" y="838135"/>
            <a:ext cx="6684804" cy="1782962"/>
          </a:xfrm>
        </p:spPr>
        <p:txBody>
          <a:bodyPr anchor="b"/>
          <a:lstStyle>
            <a:lvl1pPr algn="ctr">
              <a:defRPr sz="44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3060" y="2689855"/>
            <a:ext cx="5898356" cy="1236456"/>
          </a:xfrm>
        </p:spPr>
        <p:txBody>
          <a:bodyPr/>
          <a:lstStyle>
            <a:lvl1pPr marL="0" indent="0" algn="ctr">
              <a:buNone/>
              <a:defRPr sz="1792"/>
            </a:lvl1pPr>
            <a:lvl2pPr marL="341437" indent="0" algn="ctr">
              <a:buNone/>
              <a:defRPr sz="1494"/>
            </a:lvl2pPr>
            <a:lvl3pPr marL="682874" indent="0" algn="ctr">
              <a:buNone/>
              <a:defRPr sz="1344"/>
            </a:lvl3pPr>
            <a:lvl4pPr marL="1024311" indent="0" algn="ctr">
              <a:buNone/>
              <a:defRPr sz="1195"/>
            </a:lvl4pPr>
            <a:lvl5pPr marL="1365748" indent="0" algn="ctr">
              <a:buNone/>
              <a:defRPr sz="1195"/>
            </a:lvl5pPr>
            <a:lvl6pPr marL="1707185" indent="0" algn="ctr">
              <a:buNone/>
              <a:defRPr sz="1195"/>
            </a:lvl6pPr>
            <a:lvl7pPr marL="2048622" indent="0" algn="ctr">
              <a:buNone/>
              <a:defRPr sz="1195"/>
            </a:lvl7pPr>
            <a:lvl8pPr marL="2390059" indent="0" algn="ctr">
              <a:buNone/>
              <a:defRPr sz="1195"/>
            </a:lvl8pPr>
            <a:lvl9pPr marL="2731496" indent="0" algn="ctr">
              <a:buNone/>
              <a:defRPr sz="11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5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2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28016" y="272660"/>
            <a:ext cx="1695777" cy="4340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683" y="272660"/>
            <a:ext cx="4989026" cy="4340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2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587" y="1276764"/>
            <a:ext cx="6783110" cy="2130308"/>
          </a:xfrm>
        </p:spPr>
        <p:txBody>
          <a:bodyPr anchor="b"/>
          <a:lstStyle>
            <a:lvl1pPr>
              <a:defRPr sz="44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587" y="3427225"/>
            <a:ext cx="6783110" cy="1120279"/>
          </a:xfrm>
        </p:spPr>
        <p:txBody>
          <a:bodyPr/>
          <a:lstStyle>
            <a:lvl1pPr marL="0" indent="0">
              <a:buNone/>
              <a:defRPr sz="1792">
                <a:solidFill>
                  <a:schemeClr val="tx1"/>
                </a:solidFill>
              </a:defRPr>
            </a:lvl1pPr>
            <a:lvl2pPr marL="341437" indent="0">
              <a:buNone/>
              <a:defRPr sz="1494">
                <a:solidFill>
                  <a:schemeClr val="tx1">
                    <a:tint val="75000"/>
                  </a:schemeClr>
                </a:solidFill>
              </a:defRPr>
            </a:lvl2pPr>
            <a:lvl3pPr marL="682874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3pPr>
            <a:lvl4pPr marL="1024311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4pPr>
            <a:lvl5pPr marL="1365748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5pPr>
            <a:lvl6pPr marL="1707185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6pPr>
            <a:lvl7pPr marL="2048622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7pPr>
            <a:lvl8pPr marL="2390059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8pPr>
            <a:lvl9pPr marL="2731496" indent="0">
              <a:buNone/>
              <a:defRPr sz="11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24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683" y="1363302"/>
            <a:ext cx="3342402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1390" y="1363302"/>
            <a:ext cx="3342402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2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07" y="272662"/>
            <a:ext cx="6783110" cy="9898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08" y="1255424"/>
            <a:ext cx="3327041" cy="615264"/>
          </a:xfrm>
        </p:spPr>
        <p:txBody>
          <a:bodyPr anchor="b"/>
          <a:lstStyle>
            <a:lvl1pPr marL="0" indent="0">
              <a:buNone/>
              <a:defRPr sz="1792" b="1"/>
            </a:lvl1pPr>
            <a:lvl2pPr marL="341437" indent="0">
              <a:buNone/>
              <a:defRPr sz="1494" b="1"/>
            </a:lvl2pPr>
            <a:lvl3pPr marL="682874" indent="0">
              <a:buNone/>
              <a:defRPr sz="1344" b="1"/>
            </a:lvl3pPr>
            <a:lvl4pPr marL="1024311" indent="0">
              <a:buNone/>
              <a:defRPr sz="1195" b="1"/>
            </a:lvl4pPr>
            <a:lvl5pPr marL="1365748" indent="0">
              <a:buNone/>
              <a:defRPr sz="1195" b="1"/>
            </a:lvl5pPr>
            <a:lvl6pPr marL="1707185" indent="0">
              <a:buNone/>
              <a:defRPr sz="1195" b="1"/>
            </a:lvl6pPr>
            <a:lvl7pPr marL="2048622" indent="0">
              <a:buNone/>
              <a:defRPr sz="1195" b="1"/>
            </a:lvl7pPr>
            <a:lvl8pPr marL="2390059" indent="0">
              <a:buNone/>
              <a:defRPr sz="1195" b="1"/>
            </a:lvl8pPr>
            <a:lvl9pPr marL="2731496" indent="0">
              <a:buNone/>
              <a:defRPr sz="119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708" y="1870688"/>
            <a:ext cx="3327041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81391" y="1255424"/>
            <a:ext cx="3343426" cy="615264"/>
          </a:xfrm>
        </p:spPr>
        <p:txBody>
          <a:bodyPr anchor="b"/>
          <a:lstStyle>
            <a:lvl1pPr marL="0" indent="0">
              <a:buNone/>
              <a:defRPr sz="1792" b="1"/>
            </a:lvl1pPr>
            <a:lvl2pPr marL="341437" indent="0">
              <a:buNone/>
              <a:defRPr sz="1494" b="1"/>
            </a:lvl2pPr>
            <a:lvl3pPr marL="682874" indent="0">
              <a:buNone/>
              <a:defRPr sz="1344" b="1"/>
            </a:lvl3pPr>
            <a:lvl4pPr marL="1024311" indent="0">
              <a:buNone/>
              <a:defRPr sz="1195" b="1"/>
            </a:lvl4pPr>
            <a:lvl5pPr marL="1365748" indent="0">
              <a:buNone/>
              <a:defRPr sz="1195" b="1"/>
            </a:lvl5pPr>
            <a:lvl6pPr marL="1707185" indent="0">
              <a:buNone/>
              <a:defRPr sz="1195" b="1"/>
            </a:lvl6pPr>
            <a:lvl7pPr marL="2048622" indent="0">
              <a:buNone/>
              <a:defRPr sz="1195" b="1"/>
            </a:lvl7pPr>
            <a:lvl8pPr marL="2390059" indent="0">
              <a:buNone/>
              <a:defRPr sz="1195" b="1"/>
            </a:lvl8pPr>
            <a:lvl9pPr marL="2731496" indent="0">
              <a:buNone/>
              <a:defRPr sz="119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81391" y="1870688"/>
            <a:ext cx="3343426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3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9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0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07" y="341418"/>
            <a:ext cx="2536498" cy="1194964"/>
          </a:xfrm>
        </p:spPr>
        <p:txBody>
          <a:bodyPr anchor="b"/>
          <a:lstStyle>
            <a:lvl1pPr>
              <a:defRPr sz="23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426" y="737370"/>
            <a:ext cx="3981390" cy="3639425"/>
          </a:xfrm>
        </p:spPr>
        <p:txBody>
          <a:bodyPr/>
          <a:lstStyle>
            <a:lvl1pPr>
              <a:defRPr sz="2390"/>
            </a:lvl1pPr>
            <a:lvl2pPr>
              <a:defRPr sz="2091"/>
            </a:lvl2pPr>
            <a:lvl3pPr>
              <a:defRPr sz="1792"/>
            </a:lvl3pPr>
            <a:lvl4pPr>
              <a:defRPr sz="1494"/>
            </a:lvl4pPr>
            <a:lvl5pPr>
              <a:defRPr sz="1494"/>
            </a:lvl5pPr>
            <a:lvl6pPr>
              <a:defRPr sz="1494"/>
            </a:lvl6pPr>
            <a:lvl7pPr>
              <a:defRPr sz="1494"/>
            </a:lvl7pPr>
            <a:lvl8pPr>
              <a:defRPr sz="1494"/>
            </a:lvl8pPr>
            <a:lvl9pPr>
              <a:defRPr sz="14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707" y="1536382"/>
            <a:ext cx="2536498" cy="2846339"/>
          </a:xfrm>
        </p:spPr>
        <p:txBody>
          <a:bodyPr/>
          <a:lstStyle>
            <a:lvl1pPr marL="0" indent="0">
              <a:buNone/>
              <a:defRPr sz="1195"/>
            </a:lvl1pPr>
            <a:lvl2pPr marL="341437" indent="0">
              <a:buNone/>
              <a:defRPr sz="1046"/>
            </a:lvl2pPr>
            <a:lvl3pPr marL="682874" indent="0">
              <a:buNone/>
              <a:defRPr sz="896"/>
            </a:lvl3pPr>
            <a:lvl4pPr marL="1024311" indent="0">
              <a:buNone/>
              <a:defRPr sz="747"/>
            </a:lvl4pPr>
            <a:lvl5pPr marL="1365748" indent="0">
              <a:buNone/>
              <a:defRPr sz="747"/>
            </a:lvl5pPr>
            <a:lvl6pPr marL="1707185" indent="0">
              <a:buNone/>
              <a:defRPr sz="747"/>
            </a:lvl6pPr>
            <a:lvl7pPr marL="2048622" indent="0">
              <a:buNone/>
              <a:defRPr sz="747"/>
            </a:lvl7pPr>
            <a:lvl8pPr marL="2390059" indent="0">
              <a:buNone/>
              <a:defRPr sz="747"/>
            </a:lvl8pPr>
            <a:lvl9pPr marL="2731496" indent="0">
              <a:buNone/>
              <a:defRPr sz="7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5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07" y="341418"/>
            <a:ext cx="2536498" cy="1194964"/>
          </a:xfrm>
        </p:spPr>
        <p:txBody>
          <a:bodyPr anchor="b"/>
          <a:lstStyle>
            <a:lvl1pPr>
              <a:defRPr sz="23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43426" y="737370"/>
            <a:ext cx="3981390" cy="3639425"/>
          </a:xfrm>
        </p:spPr>
        <p:txBody>
          <a:bodyPr anchor="t"/>
          <a:lstStyle>
            <a:lvl1pPr marL="0" indent="0">
              <a:buNone/>
              <a:defRPr sz="2390"/>
            </a:lvl1pPr>
            <a:lvl2pPr marL="341437" indent="0">
              <a:buNone/>
              <a:defRPr sz="2091"/>
            </a:lvl2pPr>
            <a:lvl3pPr marL="682874" indent="0">
              <a:buNone/>
              <a:defRPr sz="1792"/>
            </a:lvl3pPr>
            <a:lvl4pPr marL="1024311" indent="0">
              <a:buNone/>
              <a:defRPr sz="1494"/>
            </a:lvl4pPr>
            <a:lvl5pPr marL="1365748" indent="0">
              <a:buNone/>
              <a:defRPr sz="1494"/>
            </a:lvl5pPr>
            <a:lvl6pPr marL="1707185" indent="0">
              <a:buNone/>
              <a:defRPr sz="1494"/>
            </a:lvl6pPr>
            <a:lvl7pPr marL="2048622" indent="0">
              <a:buNone/>
              <a:defRPr sz="1494"/>
            </a:lvl7pPr>
            <a:lvl8pPr marL="2390059" indent="0">
              <a:buNone/>
              <a:defRPr sz="1494"/>
            </a:lvl8pPr>
            <a:lvl9pPr marL="2731496" indent="0">
              <a:buNone/>
              <a:defRPr sz="149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707" y="1536382"/>
            <a:ext cx="2536498" cy="2846339"/>
          </a:xfrm>
        </p:spPr>
        <p:txBody>
          <a:bodyPr/>
          <a:lstStyle>
            <a:lvl1pPr marL="0" indent="0">
              <a:buNone/>
              <a:defRPr sz="1195"/>
            </a:lvl1pPr>
            <a:lvl2pPr marL="341437" indent="0">
              <a:buNone/>
              <a:defRPr sz="1046"/>
            </a:lvl2pPr>
            <a:lvl3pPr marL="682874" indent="0">
              <a:buNone/>
              <a:defRPr sz="896"/>
            </a:lvl3pPr>
            <a:lvl4pPr marL="1024311" indent="0">
              <a:buNone/>
              <a:defRPr sz="747"/>
            </a:lvl4pPr>
            <a:lvl5pPr marL="1365748" indent="0">
              <a:buNone/>
              <a:defRPr sz="747"/>
            </a:lvl5pPr>
            <a:lvl6pPr marL="1707185" indent="0">
              <a:buNone/>
              <a:defRPr sz="747"/>
            </a:lvl6pPr>
            <a:lvl7pPr marL="2048622" indent="0">
              <a:buNone/>
              <a:defRPr sz="747"/>
            </a:lvl7pPr>
            <a:lvl8pPr marL="2390059" indent="0">
              <a:buNone/>
              <a:defRPr sz="747"/>
            </a:lvl8pPr>
            <a:lvl9pPr marL="2731496" indent="0">
              <a:buNone/>
              <a:defRPr sz="7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8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683" y="272662"/>
            <a:ext cx="6783110" cy="989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683" y="1363302"/>
            <a:ext cx="6783110" cy="3249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683" y="4746665"/>
            <a:ext cx="1769507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0967F-A0D5-486C-ADB9-62B066309A0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05108" y="4746665"/>
            <a:ext cx="2654260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54285" y="4746665"/>
            <a:ext cx="1769507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06E07-AC9A-497B-A724-590BB582F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5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2874" rtl="0" eaLnBrk="1" latinLnBrk="0" hangingPunct="1">
        <a:lnSpc>
          <a:spcPct val="90000"/>
        </a:lnSpc>
        <a:spcBef>
          <a:spcPct val="0"/>
        </a:spcBef>
        <a:buNone/>
        <a:defRPr sz="328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0718" indent="-170718" algn="l" defTabSz="682874" rtl="0" eaLnBrk="1" latinLnBrk="0" hangingPunct="1">
        <a:lnSpc>
          <a:spcPct val="90000"/>
        </a:lnSpc>
        <a:spcBef>
          <a:spcPts val="747"/>
        </a:spcBef>
        <a:buFont typeface="Arial" panose="020B0604020202020204" pitchFamily="34" charset="0"/>
        <a:buChar char="•"/>
        <a:defRPr sz="2091" kern="1200">
          <a:solidFill>
            <a:schemeClr val="tx1"/>
          </a:solidFill>
          <a:latin typeface="+mn-lt"/>
          <a:ea typeface="+mn-ea"/>
          <a:cs typeface="+mn-cs"/>
        </a:defRPr>
      </a:lvl1pPr>
      <a:lvl2pPr marL="512155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792" kern="1200">
          <a:solidFill>
            <a:schemeClr val="tx1"/>
          </a:solidFill>
          <a:latin typeface="+mn-lt"/>
          <a:ea typeface="+mn-ea"/>
          <a:cs typeface="+mn-cs"/>
        </a:defRPr>
      </a:lvl2pPr>
      <a:lvl3pPr marL="853592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494" kern="1200">
          <a:solidFill>
            <a:schemeClr val="tx1"/>
          </a:solidFill>
          <a:latin typeface="+mn-lt"/>
          <a:ea typeface="+mn-ea"/>
          <a:cs typeface="+mn-cs"/>
        </a:defRPr>
      </a:lvl3pPr>
      <a:lvl4pPr marL="1195029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4pPr>
      <a:lvl5pPr marL="1536466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5pPr>
      <a:lvl6pPr marL="1877903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6pPr>
      <a:lvl7pPr marL="2219340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7pPr>
      <a:lvl8pPr marL="2560777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8pPr>
      <a:lvl9pPr marL="2902214" indent="-170718" algn="l" defTabSz="682874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3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1pPr>
      <a:lvl2pPr marL="341437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2pPr>
      <a:lvl3pPr marL="682874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3pPr>
      <a:lvl4pPr marL="1024311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4pPr>
      <a:lvl5pPr marL="1365748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5pPr>
      <a:lvl6pPr marL="1707185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6pPr>
      <a:lvl7pPr marL="2048622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7pPr>
      <a:lvl8pPr marL="2390059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8pPr>
      <a:lvl9pPr marL="2731496" algn="l" defTabSz="682874" rtl="0" eaLnBrk="1" latinLnBrk="0" hangingPunct="1">
        <a:defRPr sz="13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7D6DD725-E4CF-426B-BFBD-927938EAE77D}"/>
              </a:ext>
            </a:extLst>
          </p:cNvPr>
          <p:cNvSpPr txBox="1"/>
          <p:nvPr/>
        </p:nvSpPr>
        <p:spPr>
          <a:xfrm rot="901804">
            <a:off x="5846375" y="3029813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1" dirty="0">
                <a:solidFill>
                  <a:schemeClr val="bg1"/>
                </a:solidFill>
              </a:rPr>
              <a:t>©Ron Meyer 2019</a:t>
            </a:r>
            <a:endParaRPr lang="en-US" sz="900" dirty="0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00EF5E3-82B9-4102-BFDC-A70E51D61AC2}"/>
              </a:ext>
            </a:extLst>
          </p:cNvPr>
          <p:cNvGrpSpPr/>
          <p:nvPr/>
        </p:nvGrpSpPr>
        <p:grpSpPr>
          <a:xfrm>
            <a:off x="75216" y="35817"/>
            <a:ext cx="7714042" cy="5058659"/>
            <a:chOff x="683568" y="1420794"/>
            <a:chExt cx="7714042" cy="505865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9B7684D-C7FE-447F-A19C-00A97A7DA742}"/>
                </a:ext>
              </a:extLst>
            </p:cNvPr>
            <p:cNvGrpSpPr/>
            <p:nvPr/>
          </p:nvGrpSpPr>
          <p:grpSpPr>
            <a:xfrm>
              <a:off x="683568" y="1484784"/>
              <a:ext cx="7680960" cy="4937760"/>
              <a:chOff x="683568" y="1484784"/>
              <a:chExt cx="7680960" cy="4937760"/>
            </a:xfrm>
          </p:grpSpPr>
          <p:sp>
            <p:nvSpPr>
              <p:cNvPr id="5" name="Partial Circle 4">
                <a:extLst>
                  <a:ext uri="{FF2B5EF4-FFF2-40B4-BE49-F238E27FC236}">
                    <a16:creationId xmlns:a16="http://schemas.microsoft.com/office/drawing/2014/main" id="{9438F7B9-9D1D-4EC4-96A9-FE6FBB24554C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2533736"/>
                  <a:gd name="adj2" fmla="val 8195957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2F5E6AC-6F17-4AD0-B7F4-2926E375C88E}"/>
                  </a:ext>
                </a:extLst>
              </p:cNvPr>
              <p:cNvSpPr txBox="1"/>
              <p:nvPr/>
            </p:nvSpPr>
            <p:spPr>
              <a:xfrm>
                <a:off x="3560483" y="2301696"/>
                <a:ext cx="1927131" cy="6232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WHO pays?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it always the client?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E838029-6D35-4856-8F76-99D79A802436}"/>
                </a:ext>
              </a:extLst>
            </p:cNvPr>
            <p:cNvGrpSpPr/>
            <p:nvPr/>
          </p:nvGrpSpPr>
          <p:grpSpPr>
            <a:xfrm>
              <a:off x="683568" y="1484784"/>
              <a:ext cx="7680960" cy="4937760"/>
              <a:chOff x="683568" y="1484784"/>
              <a:chExt cx="7680960" cy="4937760"/>
            </a:xfrm>
          </p:grpSpPr>
          <p:sp>
            <p:nvSpPr>
              <p:cNvPr id="8" name="Partial Circle 7">
                <a:extLst>
                  <a:ext uri="{FF2B5EF4-FFF2-40B4-BE49-F238E27FC236}">
                    <a16:creationId xmlns:a16="http://schemas.microsoft.com/office/drawing/2014/main" id="{D5E40716-0ADE-44F7-9AC4-52BE6DC782D0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20601946"/>
                  <a:gd name="adj2" fmla="val 260156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6C2B9C3-9CC0-4F81-BEBF-AEAFDA3CDB94}"/>
                  </a:ext>
                </a:extLst>
              </p:cNvPr>
              <p:cNvSpPr txBox="1"/>
              <p:nvPr/>
            </p:nvSpPr>
            <p:spPr>
              <a:xfrm>
                <a:off x="5675526" y="3140968"/>
                <a:ext cx="1747593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WHAT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paid?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it always money?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1551C1E-E773-43E4-A6CF-F8F06B313B47}"/>
                </a:ext>
              </a:extLst>
            </p:cNvPr>
            <p:cNvGrpSpPr/>
            <p:nvPr/>
          </p:nvGrpSpPr>
          <p:grpSpPr>
            <a:xfrm>
              <a:off x="683568" y="1484784"/>
              <a:ext cx="7680960" cy="4937760"/>
              <a:chOff x="683568" y="1484784"/>
              <a:chExt cx="7680960" cy="4937760"/>
            </a:xfrm>
          </p:grpSpPr>
          <p:sp>
            <p:nvSpPr>
              <p:cNvPr id="11" name="Partial Circle 10">
                <a:extLst>
                  <a:ext uri="{FF2B5EF4-FFF2-40B4-BE49-F238E27FC236}">
                    <a16:creationId xmlns:a16="http://schemas.microsoft.com/office/drawing/2014/main" id="{F8761A8C-318E-4B7F-A72A-5939E36B083E}"/>
                  </a:ext>
                </a:extLst>
              </p:cNvPr>
              <p:cNvSpPr/>
              <p:nvPr/>
            </p:nvSpPr>
            <p:spPr bwMode="auto">
              <a:xfrm flipV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0629152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231778-4CE6-471D-BB59-62F20CF8C281}"/>
                  </a:ext>
                </a:extLst>
              </p:cNvPr>
              <p:cNvSpPr txBox="1"/>
              <p:nvPr/>
            </p:nvSpPr>
            <p:spPr>
              <a:xfrm>
                <a:off x="4572000" y="4509120"/>
                <a:ext cx="2105063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FOR WHAT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paid?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it always the product?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A4FDFC9-B90C-46C1-87C6-9D30B937A2D7}"/>
                </a:ext>
              </a:extLst>
            </p:cNvPr>
            <p:cNvGrpSpPr/>
            <p:nvPr/>
          </p:nvGrpSpPr>
          <p:grpSpPr>
            <a:xfrm>
              <a:off x="683568" y="1484784"/>
              <a:ext cx="7680960" cy="4937760"/>
              <a:chOff x="683568" y="1484784"/>
              <a:chExt cx="7680960" cy="4937760"/>
            </a:xfrm>
          </p:grpSpPr>
          <p:sp>
            <p:nvSpPr>
              <p:cNvPr id="14" name="Partial Circle 13">
                <a:extLst>
                  <a:ext uri="{FF2B5EF4-FFF2-40B4-BE49-F238E27FC236}">
                    <a16:creationId xmlns:a16="http://schemas.microsoft.com/office/drawing/2014/main" id="{113167A0-2F6F-4EEB-88B2-613D04EDDE76}"/>
                  </a:ext>
                </a:extLst>
              </p:cNvPr>
              <p:cNvSpPr/>
              <p:nvPr/>
            </p:nvSpPr>
            <p:spPr bwMode="auto">
              <a:xfrm flipH="1" flipV="1">
                <a:off x="683568" y="1484784"/>
                <a:ext cx="7680960" cy="4937760"/>
              </a:xfrm>
              <a:prstGeom prst="pie">
                <a:avLst>
                  <a:gd name="adj1" fmla="val 16192581"/>
                  <a:gd name="adj2" fmla="val 20629152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96499D1-3CCE-4540-B571-9F86316AF292}"/>
                  </a:ext>
                </a:extLst>
              </p:cNvPr>
              <p:cNvSpPr txBox="1"/>
              <p:nvPr/>
            </p:nvSpPr>
            <p:spPr>
              <a:xfrm>
                <a:off x="2649933" y="4509120"/>
                <a:ext cx="1778051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HOW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paid?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it always directly?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B014DEF-562F-44FA-B1EB-C26C714FD3F4}"/>
                </a:ext>
              </a:extLst>
            </p:cNvPr>
            <p:cNvGrpSpPr/>
            <p:nvPr/>
          </p:nvGrpSpPr>
          <p:grpSpPr>
            <a:xfrm>
              <a:off x="683568" y="1484784"/>
              <a:ext cx="7680960" cy="4937760"/>
              <a:chOff x="683568" y="1484784"/>
              <a:chExt cx="7680960" cy="4937760"/>
            </a:xfrm>
          </p:grpSpPr>
          <p:sp>
            <p:nvSpPr>
              <p:cNvPr id="17" name="Partial Circle 16">
                <a:extLst>
                  <a:ext uri="{FF2B5EF4-FFF2-40B4-BE49-F238E27FC236}">
                    <a16:creationId xmlns:a16="http://schemas.microsoft.com/office/drawing/2014/main" id="{00074D28-72F4-40A7-A36E-820E7A32A9D0}"/>
                  </a:ext>
                </a:extLst>
              </p:cNvPr>
              <p:cNvSpPr/>
              <p:nvPr/>
            </p:nvSpPr>
            <p:spPr bwMode="auto">
              <a:xfrm flipH="1" flipV="1">
                <a:off x="683568" y="1484784"/>
                <a:ext cx="7680960" cy="4937760"/>
              </a:xfrm>
              <a:prstGeom prst="pie">
                <a:avLst>
                  <a:gd name="adj1" fmla="val 20601946"/>
                  <a:gd name="adj2" fmla="val 2601561"/>
                </a:avLst>
              </a:prstGeom>
              <a:solidFill>
                <a:srgbClr val="001E5F">
                  <a:lumMod val="90000"/>
                  <a:lumOff val="10000"/>
                </a:srgbClr>
              </a:solidFill>
              <a:ln w="28575" cap="flat" cmpd="sng" algn="ctr">
                <a:solidFill>
                  <a:srgbClr val="FFFF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507E2C6-C287-4997-983B-BD8DD398459C}"/>
                  </a:ext>
                </a:extLst>
              </p:cNvPr>
              <p:cNvSpPr txBox="1"/>
              <p:nvPr/>
            </p:nvSpPr>
            <p:spPr>
              <a:xfrm>
                <a:off x="1835696" y="3140968"/>
                <a:ext cx="1579278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HOW MUCH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paid?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Is it always fixed?</a:t>
                </a:r>
              </a:p>
            </p:txBody>
          </p:sp>
        </p:grp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E705AC8-3405-4841-95D8-00BF342D7D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2793" y="5656494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Lease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6C78F24-1303-40BA-AE1B-3486D6F7F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64" y="5405690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Credit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81309AB-73EE-4E61-8DD5-E1D8130B4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1226" y="4858720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Subscription</a:t>
              </a: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BA9D9C8-E494-40CA-B315-8960BD09ED0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9056" y="2086239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Data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ABEF6C3-2AF7-4DAF-AFE8-7C421B0DC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5408" y="1420794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Sponsor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7716AB2E-267B-4013-A259-E310B2B106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0072" y="1572681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Insurer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38D17893-EF0B-42CB-BFDD-D3B775F54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8038" y="1572681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Advertiser</a:t>
              </a: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2B82A46-B961-49F7-9316-9AD4AA6E6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0330" y="3931672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Shares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8DF5555-244E-40F8-82D9-FE6912604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7524" y="2947648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Activities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8145AB2E-684E-4369-8EB7-BC3993FF09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5753" y="5656494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Add-On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6484A7F-228C-4C48-8562-744F57F0A4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1914" y="5405690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Result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A74E3254-299A-4E34-9C71-99B168447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080" y="4858720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Use</a:t>
              </a: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086D0F-0FBA-4073-B205-E5DC25914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5656" y="2086239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Dynamic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Pricing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DE3B967-361D-45A5-AE24-FAEEC0CE33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568" y="3931672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Auction</a:t>
              </a: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D2A705F-B8F5-40B0-B740-BAAD2C566E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576" y="2947648"/>
              <a:ext cx="1097280" cy="822959"/>
            </a:xfrm>
            <a:prstGeom prst="ellipse">
              <a:avLst/>
            </a:prstGeom>
            <a:solidFill>
              <a:srgbClr val="001E5F">
                <a:lumMod val="25000"/>
                <a:lumOff val="7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Volume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Discount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C480CC0-A3D9-4707-9F96-FBD0535901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86128" y="3140968"/>
              <a:ext cx="2275840" cy="1463040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Revenue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Model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46BBC07-BC8C-4487-A48C-4789426E0E07}"/>
              </a:ext>
            </a:extLst>
          </p:cNvPr>
          <p:cNvSpPr txBox="1"/>
          <p:nvPr/>
        </p:nvSpPr>
        <p:spPr>
          <a:xfrm rot="935261">
            <a:off x="5458447" y="2925461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1" dirty="0">
                <a:solidFill>
                  <a:schemeClr val="bg1"/>
                </a:solidFill>
              </a:rPr>
              <a:t>©Ron Meyer 2019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49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018C0D9-C3B0-45D6-9BC3-8B98B04BDBC6}"/>
</file>

<file path=customXml/itemProps2.xml><?xml version="1.0" encoding="utf-8"?>
<ds:datastoreItem xmlns:ds="http://schemas.openxmlformats.org/officeDocument/2006/customXml" ds:itemID="{F065B0C1-82CD-4CAE-B6E2-DCB0211BA252}"/>
</file>

<file path=customXml/itemProps3.xml><?xml version="1.0" encoding="utf-8"?>
<ds:datastoreItem xmlns:ds="http://schemas.openxmlformats.org/officeDocument/2006/customXml" ds:itemID="{5AEFF481-04FF-43B0-AA91-3C0748C1A85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78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2019-07-23T12:17:28Z</dcterms:created>
  <dcterms:modified xsi:type="dcterms:W3CDTF">2025-04-16T12:34:33Z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