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7775575" cy="5040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D9EF"/>
    <a:srgbClr val="EDF1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38A4F0-AC18-40E5-A5AB-41F39F426696}" v="3" dt="2024-07-31T13:50:08.9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14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824885"/>
            <a:ext cx="6609239" cy="1754776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2647331"/>
            <a:ext cx="583168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271789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71124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268350"/>
            <a:ext cx="1676608" cy="427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268350"/>
            <a:ext cx="4932630" cy="427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48386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05989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1256579"/>
            <a:ext cx="6706433" cy="2096630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3373044"/>
            <a:ext cx="6706433" cy="1102568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/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17657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1341750"/>
            <a:ext cx="330461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1341750"/>
            <a:ext cx="330461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44403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268351"/>
            <a:ext cx="6706433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1235577"/>
            <a:ext cx="3289432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1841114"/>
            <a:ext cx="3289432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1235577"/>
            <a:ext cx="3305632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1841114"/>
            <a:ext cx="3305632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7705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74266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19778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336021"/>
            <a:ext cx="2507825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725713"/>
            <a:ext cx="3936385" cy="3581889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1512094"/>
            <a:ext cx="2507825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39211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336021"/>
            <a:ext cx="2507825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725713"/>
            <a:ext cx="3936385" cy="3581889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1512094"/>
            <a:ext cx="2507825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65121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268351"/>
            <a:ext cx="6706433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1341750"/>
            <a:ext cx="6706433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4671625"/>
            <a:ext cx="1749504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4671625"/>
            <a:ext cx="262425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4671625"/>
            <a:ext cx="1749504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8278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3E4C03B-A59F-DC75-3454-2B8B32E12B8C}"/>
              </a:ext>
            </a:extLst>
          </p:cNvPr>
          <p:cNvGrpSpPr/>
          <p:nvPr/>
        </p:nvGrpSpPr>
        <p:grpSpPr>
          <a:xfrm>
            <a:off x="58186" y="52818"/>
            <a:ext cx="7680960" cy="4937760"/>
            <a:chOff x="683568" y="1484784"/>
            <a:chExt cx="7680960" cy="4937760"/>
          </a:xfrm>
        </p:grpSpPr>
        <p:sp>
          <p:nvSpPr>
            <p:cNvPr id="3" name="Partial Circle 2">
              <a:extLst>
                <a:ext uri="{FF2B5EF4-FFF2-40B4-BE49-F238E27FC236}">
                  <a16:creationId xmlns:a16="http://schemas.microsoft.com/office/drawing/2014/main" id="{3D56AA04-B256-0E1B-6D71-AFA933CAD201}"/>
                </a:ext>
              </a:extLst>
            </p:cNvPr>
            <p:cNvSpPr/>
            <p:nvPr/>
          </p:nvSpPr>
          <p:spPr bwMode="auto">
            <a:xfrm flipH="1">
              <a:off x="683568" y="1484784"/>
              <a:ext cx="7680960" cy="4937760"/>
            </a:xfrm>
            <a:prstGeom prst="pie">
              <a:avLst>
                <a:gd name="adj1" fmla="val 16192581"/>
                <a:gd name="adj2" fmla="val 16288"/>
              </a:avLst>
            </a:prstGeom>
            <a:solidFill>
              <a:srgbClr val="CDD9EF"/>
            </a:solidFill>
            <a:ln w="2857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BC0D1B7-BD98-47F0-F990-2CB847538D98}"/>
                </a:ext>
              </a:extLst>
            </p:cNvPr>
            <p:cNvSpPr txBox="1"/>
            <p:nvPr/>
          </p:nvSpPr>
          <p:spPr>
            <a:xfrm>
              <a:off x="2315743" y="2788253"/>
              <a:ext cx="169629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</a:rPr>
                <a:t>Digital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</a:rPr>
                <a:t>Disintermediation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78C33971-69E6-018D-D7A8-B67E1F2F9EFC}"/>
              </a:ext>
            </a:extLst>
          </p:cNvPr>
          <p:cNvGrpSpPr/>
          <p:nvPr/>
        </p:nvGrpSpPr>
        <p:grpSpPr>
          <a:xfrm>
            <a:off x="58186" y="52818"/>
            <a:ext cx="7680960" cy="4937760"/>
            <a:chOff x="683568" y="1484784"/>
            <a:chExt cx="7680960" cy="4937760"/>
          </a:xfrm>
        </p:grpSpPr>
        <p:sp>
          <p:nvSpPr>
            <p:cNvPr id="6" name="Partial Circle 5">
              <a:extLst>
                <a:ext uri="{FF2B5EF4-FFF2-40B4-BE49-F238E27FC236}">
                  <a16:creationId xmlns:a16="http://schemas.microsoft.com/office/drawing/2014/main" id="{6A551272-0818-5AF7-A92E-BE724EDD6A14}"/>
                </a:ext>
              </a:extLst>
            </p:cNvPr>
            <p:cNvSpPr/>
            <p:nvPr/>
          </p:nvSpPr>
          <p:spPr bwMode="auto">
            <a:xfrm>
              <a:off x="683568" y="1484784"/>
              <a:ext cx="7680960" cy="4937760"/>
            </a:xfrm>
            <a:prstGeom prst="pie">
              <a:avLst>
                <a:gd name="adj1" fmla="val 16192581"/>
                <a:gd name="adj2" fmla="val 21593113"/>
              </a:avLst>
            </a:prstGeom>
            <a:solidFill>
              <a:srgbClr val="CDD9EF"/>
            </a:solidFill>
            <a:ln w="2857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560FC19-7974-DCCE-89D1-F8CD65F93C99}"/>
                </a:ext>
              </a:extLst>
            </p:cNvPr>
            <p:cNvSpPr txBox="1"/>
            <p:nvPr/>
          </p:nvSpPr>
          <p:spPr>
            <a:xfrm>
              <a:off x="5014299" y="2788253"/>
              <a:ext cx="141737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</a:rPr>
                <a:t>Digital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</a:rPr>
                <a:t>Intermediation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9661C453-F4C8-6537-3C13-74F3266673B0}"/>
              </a:ext>
            </a:extLst>
          </p:cNvPr>
          <p:cNvGrpSpPr/>
          <p:nvPr/>
        </p:nvGrpSpPr>
        <p:grpSpPr>
          <a:xfrm>
            <a:off x="58186" y="52818"/>
            <a:ext cx="7680960" cy="4937760"/>
            <a:chOff x="683568" y="1484784"/>
            <a:chExt cx="7680960" cy="4937760"/>
          </a:xfrm>
        </p:grpSpPr>
        <p:sp>
          <p:nvSpPr>
            <p:cNvPr id="9" name="Partial Circle 8">
              <a:extLst>
                <a:ext uri="{FF2B5EF4-FFF2-40B4-BE49-F238E27FC236}">
                  <a16:creationId xmlns:a16="http://schemas.microsoft.com/office/drawing/2014/main" id="{29D429C0-9F9F-3FE7-6A98-B672E19EE944}"/>
                </a:ext>
              </a:extLst>
            </p:cNvPr>
            <p:cNvSpPr/>
            <p:nvPr/>
          </p:nvSpPr>
          <p:spPr bwMode="auto">
            <a:xfrm>
              <a:off x="683568" y="1484784"/>
              <a:ext cx="7680960" cy="4937760"/>
            </a:xfrm>
            <a:prstGeom prst="pie">
              <a:avLst>
                <a:gd name="adj1" fmla="val 5401967"/>
                <a:gd name="adj2" fmla="val 10770471"/>
              </a:avLst>
            </a:prstGeom>
            <a:solidFill>
              <a:srgbClr val="CDD9EF"/>
            </a:solidFill>
            <a:ln w="2857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53E813C-07E2-DAC0-7E2C-AE3F5E25FAFC}"/>
                </a:ext>
              </a:extLst>
            </p:cNvPr>
            <p:cNvSpPr txBox="1"/>
            <p:nvPr/>
          </p:nvSpPr>
          <p:spPr>
            <a:xfrm>
              <a:off x="2476298" y="4348604"/>
              <a:ext cx="144623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</a:rPr>
                <a:t>Digital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</a:rPr>
                <a:t>Transportation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1665AFE-731B-CD86-48E7-8F5C3399EA1B}"/>
              </a:ext>
            </a:extLst>
          </p:cNvPr>
          <p:cNvGrpSpPr/>
          <p:nvPr/>
        </p:nvGrpSpPr>
        <p:grpSpPr>
          <a:xfrm>
            <a:off x="58186" y="52818"/>
            <a:ext cx="7680960" cy="4937760"/>
            <a:chOff x="683568" y="1484784"/>
            <a:chExt cx="7680960" cy="4937760"/>
          </a:xfrm>
        </p:grpSpPr>
        <p:sp>
          <p:nvSpPr>
            <p:cNvPr id="12" name="Partial Circle 11">
              <a:extLst>
                <a:ext uri="{FF2B5EF4-FFF2-40B4-BE49-F238E27FC236}">
                  <a16:creationId xmlns:a16="http://schemas.microsoft.com/office/drawing/2014/main" id="{6486BF83-36D4-75B0-97D7-203A760C7E17}"/>
                </a:ext>
              </a:extLst>
            </p:cNvPr>
            <p:cNvSpPr/>
            <p:nvPr/>
          </p:nvSpPr>
          <p:spPr bwMode="auto">
            <a:xfrm>
              <a:off x="683568" y="1484784"/>
              <a:ext cx="7680960" cy="4937760"/>
            </a:xfrm>
            <a:prstGeom prst="pie">
              <a:avLst>
                <a:gd name="adj1" fmla="val 977"/>
                <a:gd name="adj2" fmla="val 5408268"/>
              </a:avLst>
            </a:prstGeom>
            <a:solidFill>
              <a:srgbClr val="CDD9EF"/>
            </a:solidFill>
            <a:ln w="2857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1FBC099-CB26-67A0-2EDD-C6BE5E635A3B}"/>
                </a:ext>
              </a:extLst>
            </p:cNvPr>
            <p:cNvSpPr txBox="1"/>
            <p:nvPr/>
          </p:nvSpPr>
          <p:spPr>
            <a:xfrm>
              <a:off x="5004698" y="4374092"/>
              <a:ext cx="13773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</a:rPr>
                <a:t>Digital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</a:rPr>
                <a:t>Immediacy</a:t>
              </a:r>
            </a:p>
          </p:txBody>
        </p:sp>
      </p:grpSp>
      <p:sp>
        <p:nvSpPr>
          <p:cNvPr id="14" name="Oval 13">
            <a:extLst>
              <a:ext uri="{FF2B5EF4-FFF2-40B4-BE49-F238E27FC236}">
                <a16:creationId xmlns:a16="http://schemas.microsoft.com/office/drawing/2014/main" id="{ED603208-2764-6A7D-C834-CAAC0D86866A}"/>
              </a:ext>
            </a:extLst>
          </p:cNvPr>
          <p:cNvSpPr>
            <a:spLocks/>
          </p:cNvSpPr>
          <p:nvPr/>
        </p:nvSpPr>
        <p:spPr bwMode="auto">
          <a:xfrm>
            <a:off x="4056066" y="4180030"/>
            <a:ext cx="1371600" cy="822959"/>
          </a:xfrm>
          <a:prstGeom prst="ellipse">
            <a:avLst/>
          </a:prstGeom>
          <a:solidFill>
            <a:srgbClr val="EDF1F9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On Demand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B7FFFF-D504-EB7C-E00A-AF1B2D507389}"/>
              </a:ext>
            </a:extLst>
          </p:cNvPr>
          <p:cNvSpPr>
            <a:spLocks/>
          </p:cNvSpPr>
          <p:nvPr/>
        </p:nvSpPr>
        <p:spPr bwMode="auto">
          <a:xfrm>
            <a:off x="1062850" y="504092"/>
            <a:ext cx="1371600" cy="822959"/>
          </a:xfrm>
          <a:prstGeom prst="ellipse">
            <a:avLst/>
          </a:prstGeom>
          <a:solidFill>
            <a:srgbClr val="EDF1F9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Direct Marketing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21D5FEE-DC57-7D29-FD8D-19F919805CA3}"/>
              </a:ext>
            </a:extLst>
          </p:cNvPr>
          <p:cNvSpPr>
            <a:spLocks/>
          </p:cNvSpPr>
          <p:nvPr/>
        </p:nvSpPr>
        <p:spPr bwMode="auto">
          <a:xfrm>
            <a:off x="2379821" y="78675"/>
            <a:ext cx="1371600" cy="822959"/>
          </a:xfrm>
          <a:prstGeom prst="ellipse">
            <a:avLst/>
          </a:prstGeom>
          <a:solidFill>
            <a:srgbClr val="EDF1F9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Direct</a:t>
            </a:r>
            <a:r>
              <a:rPr kumimoji="0" lang="en-US" sz="1000" b="1" i="0" u="none" strike="noStrike" kern="0" cap="none" spc="0" normalizeH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Sales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5B80E68-76A1-8963-6178-0812987C670D}"/>
              </a:ext>
            </a:extLst>
          </p:cNvPr>
          <p:cNvSpPr>
            <a:spLocks/>
          </p:cNvSpPr>
          <p:nvPr/>
        </p:nvSpPr>
        <p:spPr bwMode="auto">
          <a:xfrm>
            <a:off x="5386778" y="3766363"/>
            <a:ext cx="1371600" cy="822959"/>
          </a:xfrm>
          <a:prstGeom prst="ellipse">
            <a:avLst/>
          </a:prstGeom>
          <a:solidFill>
            <a:srgbClr val="EDF1F9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Automated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Replenishment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6BF4531-4B6D-D6FD-7489-E8F867CD79EA}"/>
              </a:ext>
            </a:extLst>
          </p:cNvPr>
          <p:cNvSpPr>
            <a:spLocks/>
          </p:cNvSpPr>
          <p:nvPr/>
        </p:nvSpPr>
        <p:spPr bwMode="auto">
          <a:xfrm>
            <a:off x="6314294" y="1559645"/>
            <a:ext cx="1371600" cy="822959"/>
          </a:xfrm>
          <a:prstGeom prst="ellipse">
            <a:avLst/>
          </a:prstGeom>
          <a:solidFill>
            <a:srgbClr val="EDF1F9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Platform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86AD2B0-C80F-564F-65C5-B2CA9CBC0E57}"/>
              </a:ext>
            </a:extLst>
          </p:cNvPr>
          <p:cNvSpPr>
            <a:spLocks/>
          </p:cNvSpPr>
          <p:nvPr/>
        </p:nvSpPr>
        <p:spPr bwMode="auto">
          <a:xfrm>
            <a:off x="5386778" y="504092"/>
            <a:ext cx="1371600" cy="822959"/>
          </a:xfrm>
          <a:prstGeom prst="ellipse">
            <a:avLst/>
          </a:prstGeom>
          <a:solidFill>
            <a:srgbClr val="EDF1F9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Portal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4B34300-AF5B-15C2-A2F0-9EAB0ABA9AE1}"/>
              </a:ext>
            </a:extLst>
          </p:cNvPr>
          <p:cNvSpPr>
            <a:spLocks noChangeAspect="1"/>
          </p:cNvSpPr>
          <p:nvPr/>
        </p:nvSpPr>
        <p:spPr bwMode="auto">
          <a:xfrm>
            <a:off x="2760746" y="1709002"/>
            <a:ext cx="2275840" cy="146304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Digital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Distribution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Model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1F42E73-2867-5A7E-3A8C-EEB02705235E}"/>
              </a:ext>
            </a:extLst>
          </p:cNvPr>
          <p:cNvSpPr>
            <a:spLocks/>
          </p:cNvSpPr>
          <p:nvPr/>
        </p:nvSpPr>
        <p:spPr bwMode="auto">
          <a:xfrm>
            <a:off x="4056066" y="78675"/>
            <a:ext cx="1371600" cy="822959"/>
          </a:xfrm>
          <a:prstGeom prst="ellipse">
            <a:avLst/>
          </a:prstGeom>
          <a:solidFill>
            <a:srgbClr val="EDF1F9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Webshop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BE50D36-3C57-531A-4475-294905B55A66}"/>
              </a:ext>
            </a:extLst>
          </p:cNvPr>
          <p:cNvSpPr>
            <a:spLocks/>
          </p:cNvSpPr>
          <p:nvPr/>
        </p:nvSpPr>
        <p:spPr bwMode="auto">
          <a:xfrm>
            <a:off x="133110" y="1559645"/>
            <a:ext cx="1371600" cy="822959"/>
          </a:xfrm>
          <a:prstGeom prst="ellipse">
            <a:avLst/>
          </a:prstGeom>
          <a:solidFill>
            <a:srgbClr val="EDF1F9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Direct Sourcing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09D4966-F751-A5C9-523D-250767C40AB0}"/>
              </a:ext>
            </a:extLst>
          </p:cNvPr>
          <p:cNvSpPr>
            <a:spLocks/>
          </p:cNvSpPr>
          <p:nvPr/>
        </p:nvSpPr>
        <p:spPr bwMode="auto">
          <a:xfrm>
            <a:off x="6304787" y="2637908"/>
            <a:ext cx="1371600" cy="822959"/>
          </a:xfrm>
          <a:prstGeom prst="ellipse">
            <a:avLst/>
          </a:prstGeom>
          <a:solidFill>
            <a:srgbClr val="EDF1F9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Predictive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Analytics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1AB34CF-8B0A-042D-AD17-C215DC3C7B1A}"/>
              </a:ext>
            </a:extLst>
          </p:cNvPr>
          <p:cNvSpPr>
            <a:spLocks/>
          </p:cNvSpPr>
          <p:nvPr/>
        </p:nvSpPr>
        <p:spPr bwMode="auto">
          <a:xfrm>
            <a:off x="1059934" y="3766363"/>
            <a:ext cx="1371600" cy="822959"/>
          </a:xfrm>
          <a:prstGeom prst="ellipse">
            <a:avLst/>
          </a:prstGeom>
          <a:solidFill>
            <a:srgbClr val="EDF1F9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Downloading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C9DF225-76E6-0E79-891C-BD97BDE6E54E}"/>
              </a:ext>
            </a:extLst>
          </p:cNvPr>
          <p:cNvSpPr>
            <a:spLocks/>
          </p:cNvSpPr>
          <p:nvPr/>
        </p:nvSpPr>
        <p:spPr bwMode="auto">
          <a:xfrm>
            <a:off x="2376905" y="4180030"/>
            <a:ext cx="1371600" cy="822959"/>
          </a:xfrm>
          <a:prstGeom prst="ellipse">
            <a:avLst/>
          </a:prstGeom>
          <a:solidFill>
            <a:srgbClr val="EDF1F9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Streaming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1A3C0B33-63DD-6C73-DF31-6303C7F04BE9}"/>
              </a:ext>
            </a:extLst>
          </p:cNvPr>
          <p:cNvSpPr>
            <a:spLocks/>
          </p:cNvSpPr>
          <p:nvPr/>
        </p:nvSpPr>
        <p:spPr bwMode="auto">
          <a:xfrm>
            <a:off x="130194" y="2637908"/>
            <a:ext cx="1371600" cy="822959"/>
          </a:xfrm>
          <a:prstGeom prst="ellipse">
            <a:avLst/>
          </a:prstGeom>
          <a:solidFill>
            <a:srgbClr val="EDF1F9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Online</a:t>
            </a:r>
          </a:p>
        </p:txBody>
      </p:sp>
      <p:sp>
        <p:nvSpPr>
          <p:cNvPr id="28" name="TextBox 54">
            <a:extLst>
              <a:ext uri="{FF2B5EF4-FFF2-40B4-BE49-F238E27FC236}">
                <a16:creationId xmlns:a16="http://schemas.microsoft.com/office/drawing/2014/main" id="{492714A7-E4E7-E0F8-C38C-7B2CF07E419B}"/>
              </a:ext>
            </a:extLst>
          </p:cNvPr>
          <p:cNvSpPr txBox="1"/>
          <p:nvPr/>
        </p:nvSpPr>
        <p:spPr>
          <a:xfrm>
            <a:off x="5284355" y="2274254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i="1" dirty="0">
                <a:solidFill>
                  <a:schemeClr val="accent1">
                    <a:lumMod val="50000"/>
                  </a:schemeClr>
                </a:solidFill>
              </a:rPr>
              <a:t>©Ron Meyer 2021</a:t>
            </a:r>
            <a:endParaRPr lang="en-US" sz="9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11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6D3C1AC-A24B-4F4B-A73C-46B1DACD5F61}"/>
</file>

<file path=customXml/itemProps2.xml><?xml version="1.0" encoding="utf-8"?>
<ds:datastoreItem xmlns:ds="http://schemas.openxmlformats.org/officeDocument/2006/customXml" ds:itemID="{51C84E5A-CAE7-417F-B58B-03F12345DFB9}"/>
</file>

<file path=customXml/itemProps3.xml><?xml version="1.0" encoding="utf-8"?>
<ds:datastoreItem xmlns:ds="http://schemas.openxmlformats.org/officeDocument/2006/customXml" ds:itemID="{B9133380-3A3C-443E-B233-B7B2AAC8898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8655</TotalTime>
  <Words>33</Words>
  <Application>Microsoft Office PowerPoint</Application>
  <PresentationFormat>Custom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6</cp:revision>
  <dcterms:created xsi:type="dcterms:W3CDTF">2020-11-05T13:12:42Z</dcterms:created>
  <dcterms:modified xsi:type="dcterms:W3CDTF">2025-04-16T11:28:51Z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